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1" r:id="rId6"/>
    <p:sldId id="260" r:id="rId7"/>
    <p:sldId id="271" r:id="rId8"/>
    <p:sldId id="272" r:id="rId9"/>
    <p:sldId id="259" r:id="rId10"/>
    <p:sldId id="269" r:id="rId11"/>
    <p:sldId id="275" r:id="rId12"/>
    <p:sldId id="273" r:id="rId13"/>
    <p:sldId id="274" r:id="rId14"/>
    <p:sldId id="268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695" autoAdjust="0"/>
    <p:restoredTop sz="74644" autoAdjust="0"/>
  </p:normalViewPr>
  <p:slideViewPr>
    <p:cSldViewPr snapToGrid="0">
      <p:cViewPr varScale="1">
        <p:scale>
          <a:sx n="47" d="100"/>
          <a:sy n="47" d="100"/>
        </p:scale>
        <p:origin x="1876" y="44"/>
      </p:cViewPr>
      <p:guideLst/>
    </p:cSldViewPr>
  </p:slideViewPr>
  <p:notesTextViewPr>
    <p:cViewPr>
      <p:scale>
        <a:sx n="1" d="1"/>
        <a:sy n="1" d="1"/>
      </p:scale>
      <p:origin x="0" y="-10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DD92A-CFB8-40DF-BE7E-D5562039D749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6EC7-0C17-487A-889E-F9A8DC8BB3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05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662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4037-3E09-2193-DB36-C30370AF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6A03DD-E2E1-868E-CA21-3C4B28FD3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F7A50BE-2F8C-CBF9-5834-D12E8498E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b="1" dirty="0"/>
              <a:t>Esperimenti e Risultati</a:t>
            </a:r>
            <a:br>
              <a:rPr lang="it-IT" dirty="0"/>
            </a:br>
            <a:r>
              <a:rPr lang="it-IT" dirty="0"/>
              <a:t>Il modello è stato allenato su un subset ridotto del dataset MAESTRO, a causa di limitazioni di tempo e risorse computazionali. Questo ha influenzato la qualità dell’apprendimento. La pipeline di training segue il classico approccio dei modelli di diffusione: si genera un dato rumoroso </a:t>
            </a:r>
            <a:r>
              <a:rPr lang="it-IT" dirty="0" err="1"/>
              <a:t>x_t</a:t>
            </a:r>
            <a:r>
              <a:rPr lang="it-IT" dirty="0"/>
              <a:t> a uno step casuale e si chiede al modello di predire la versione originale x_0.</a:t>
            </a:r>
          </a:p>
          <a:p>
            <a:pPr>
              <a:buNone/>
            </a:pPr>
            <a:r>
              <a:rPr lang="it-IT" dirty="0"/>
              <a:t>Il modello utilizzato è un </a:t>
            </a:r>
            <a:r>
              <a:rPr lang="it-IT" dirty="0" err="1"/>
              <a:t>MusicDiffusionGenerator</a:t>
            </a:r>
            <a:r>
              <a:rPr lang="it-IT" dirty="0"/>
              <a:t> con dimensione interna 48, architettura </a:t>
            </a:r>
            <a:r>
              <a:rPr lang="it-IT" dirty="0" err="1"/>
              <a:t>UNet</a:t>
            </a:r>
            <a:r>
              <a:rPr lang="it-IT" dirty="0"/>
              <a:t>-like con </a:t>
            </a:r>
            <a:r>
              <a:rPr lang="it-IT" dirty="0" err="1"/>
              <a:t>dim_mults</a:t>
            </a:r>
            <a:r>
              <a:rPr lang="it-IT" dirty="0"/>
              <a:t> = (1, 2, 4, 4), e 1 canale. Questa </a:t>
            </a:r>
            <a:r>
              <a:rPr lang="it-IT" dirty="0" err="1"/>
              <a:t>tupla</a:t>
            </a:r>
            <a:r>
              <a:rPr lang="it-IT" dirty="0"/>
              <a:t> indica i </a:t>
            </a:r>
            <a:r>
              <a:rPr lang="it-IT" b="1" dirty="0"/>
              <a:t>moltiplicatori</a:t>
            </a:r>
            <a:r>
              <a:rPr lang="it-IT" dirty="0"/>
              <a:t> per i canali in ciascun livello della rete. Insieme a </a:t>
            </a:r>
            <a:r>
              <a:rPr lang="it-IT" dirty="0" err="1"/>
              <a:t>dim</a:t>
            </a:r>
            <a:r>
              <a:rPr lang="it-IT" dirty="0"/>
              <a:t> = 48, definisce la profondità dei blocchi </a:t>
            </a:r>
            <a:r>
              <a:rPr lang="it-IT" dirty="0" err="1"/>
              <a:t>UNet</a:t>
            </a:r>
            <a:r>
              <a:rPr lang="it-IT" dirty="0"/>
              <a:t>.</a:t>
            </a:r>
          </a:p>
          <a:p>
            <a:pPr>
              <a:buNone/>
            </a:pPr>
            <a:r>
              <a:rPr lang="it-IT" dirty="0"/>
              <a:t>Significa che: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Livello 0 (input)</a:t>
            </a:r>
            <a:r>
              <a:rPr lang="it-IT" dirty="0"/>
              <a:t>: 48 × 1 = 48 canali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Livello 1</a:t>
            </a:r>
            <a:r>
              <a:rPr lang="it-IT" dirty="0"/>
              <a:t>: 48 × 2 = 96 canali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Livello 2</a:t>
            </a:r>
            <a:r>
              <a:rPr lang="it-IT" dirty="0"/>
              <a:t>: 48 × 4 = 192 canali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Livello 3 (</a:t>
            </a:r>
            <a:r>
              <a:rPr lang="it-IT" b="1" dirty="0" err="1"/>
              <a:t>bottleneck</a:t>
            </a:r>
            <a:r>
              <a:rPr lang="it-IT" b="1" dirty="0"/>
              <a:t>)</a:t>
            </a:r>
            <a:r>
              <a:rPr lang="it-IT" dirty="0"/>
              <a:t>: 48 × 4 = 192 canali</a:t>
            </a:r>
          </a:p>
          <a:p>
            <a:r>
              <a:rPr lang="it-IT" dirty="0"/>
              <a:t>Questi valori controllano quanto “larga” è la rete in ogni fase dell’encoder e del decoder.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it-IT" dirty="0"/>
              <a:t>Gli </a:t>
            </a:r>
            <a:r>
              <a:rPr lang="it-IT" dirty="0" err="1"/>
              <a:t>iperparametri</a:t>
            </a:r>
            <a:r>
              <a:rPr lang="it-IT" dirty="0"/>
              <a:t> del training sono: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Batch size</a:t>
            </a:r>
            <a:r>
              <a:rPr lang="it-IT" dirty="0"/>
              <a:t>: 256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Learning rate</a:t>
            </a:r>
            <a:r>
              <a:rPr lang="it-IT" dirty="0"/>
              <a:t>: 4e-5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Epoche</a:t>
            </a:r>
            <a:r>
              <a:rPr lang="it-IT" dirty="0"/>
              <a:t>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Steps per epoca</a:t>
            </a:r>
            <a:r>
              <a:rPr lang="it-IT" dirty="0"/>
              <a:t>: massimo 2000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Dispositivo</a:t>
            </a:r>
            <a:r>
              <a:rPr lang="it-IT" dirty="0"/>
              <a:t>: GPU (device = "</a:t>
            </a:r>
            <a:r>
              <a:rPr lang="it-IT" dirty="0" err="1"/>
              <a:t>cuda</a:t>
            </a:r>
            <a:r>
              <a:rPr lang="it-IT" dirty="0"/>
              <a:t>")</a:t>
            </a:r>
          </a:p>
          <a:p>
            <a:r>
              <a:rPr lang="it-IT" dirty="0"/>
              <a:t>Il training è stato limitato a step ridotti per epoca (max 2000), per ridurre il tempo di addestramento. L’ottimizzazione avviene con Adam e una </a:t>
            </a:r>
            <a:r>
              <a:rPr lang="it-IT" dirty="0" err="1"/>
              <a:t>loss</a:t>
            </a:r>
            <a:r>
              <a:rPr lang="it-IT" dirty="0"/>
              <a:t> di tipo L1. Nonostante il setup semplificato, il processo è sufficiente per testare la pipeline end-to-end.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F28728-3F07-BC43-D881-5B2A004DE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079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FC0C3-73EA-5E9E-EC03-35D36A4A0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5391F34-4078-124A-054B-FB1ED56C4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B6A61A-C3F6-683C-2453-52FD8AB04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Il sampling viene eseguito a partire da rumore puro, con la possibilità di controllare diversi parametri chiave: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ratio</a:t>
            </a:r>
            <a:r>
              <a:rPr lang="it-IT" dirty="0"/>
              <a:t>: determina la densità iniziale del rumore binario (probabilità di avere un 1).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total_steps</a:t>
            </a:r>
            <a:r>
              <a:rPr lang="it-IT" dirty="0"/>
              <a:t>: numero di iterazioni di </a:t>
            </a:r>
            <a:r>
              <a:rPr lang="it-IT" dirty="0" err="1"/>
              <a:t>denoising</a:t>
            </a:r>
            <a:r>
              <a:rPr lang="it-IT" dirty="0"/>
              <a:t> eseguite (più step = transizione più graduale).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frames (</a:t>
            </a:r>
            <a:r>
              <a:rPr lang="it-IT" b="1" dirty="0" err="1"/>
              <a:t>shape</a:t>
            </a:r>
            <a:r>
              <a:rPr lang="it-IT" b="1" dirty="0"/>
              <a:t>[0])</a:t>
            </a:r>
            <a:r>
              <a:rPr lang="it-IT" dirty="0"/>
              <a:t>: lunghezza temporale del segmento generato.</a:t>
            </a:r>
          </a:p>
          <a:p>
            <a:pPr>
              <a:buNone/>
            </a:pPr>
            <a:r>
              <a:rPr lang="it-IT" dirty="0"/>
              <a:t>Questi parametri influenzano: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La </a:t>
            </a:r>
            <a:r>
              <a:rPr lang="it-IT" b="1" dirty="0"/>
              <a:t>durata del sample audio finale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La </a:t>
            </a:r>
            <a:r>
              <a:rPr lang="it-IT" b="1" dirty="0"/>
              <a:t>densità delle note attive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b="1" dirty="0"/>
              <a:t>grado di struttura</a:t>
            </a:r>
            <a:r>
              <a:rPr lang="it-IT" dirty="0"/>
              <a:t> che emerge nel tempo</a:t>
            </a:r>
          </a:p>
          <a:p>
            <a:pPr>
              <a:buNone/>
            </a:pPr>
            <a:r>
              <a:rPr lang="it-IT" dirty="0"/>
              <a:t>Esempi: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Un ratio più alto produce </a:t>
            </a:r>
            <a:r>
              <a:rPr lang="it-IT" dirty="0" err="1"/>
              <a:t>pianoroll</a:t>
            </a:r>
            <a:r>
              <a:rPr lang="it-IT" dirty="0"/>
              <a:t> più densi ma anche più caotici.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Aumentare </a:t>
            </a:r>
            <a:r>
              <a:rPr lang="it-IT" dirty="0" err="1"/>
              <a:t>total_steps</a:t>
            </a:r>
            <a:r>
              <a:rPr lang="it-IT" dirty="0"/>
              <a:t> rende il passaggio dal rumore alla struttura più graduale e stabile.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Cambiare </a:t>
            </a:r>
            <a:r>
              <a:rPr lang="it-IT" dirty="0" err="1"/>
              <a:t>shape</a:t>
            </a:r>
            <a:r>
              <a:rPr lang="it-IT" dirty="0"/>
              <a:t>[0] modifica la lunghezza temporale del frammento generato.</a:t>
            </a:r>
          </a:p>
          <a:p>
            <a:r>
              <a:rPr lang="it-IT" dirty="0"/>
              <a:t>Queste variabili permettono di esplorare configurazioni più ottimali durante la generazione.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060445-CDBD-231C-63CD-2AE008B8E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935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B5C7-A042-B95D-7939-477B203BB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306A39-8F08-41B9-9D6E-9C4AC1C92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E359FC-DB76-6F62-21F9-FE0B6F050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In questa slide viene mostrato un confronto diretto tra un segmento reale tratto dal dataset (a sinistra) e uno generato dal modello (a destra).</a:t>
            </a:r>
            <a:br>
              <a:rPr lang="it-IT" dirty="0"/>
            </a:br>
            <a:r>
              <a:rPr lang="it-IT" dirty="0"/>
              <a:t>L’immagine evidenzia le differenze principali: il segmento reale mostra una chiara struttura armonica e ritmica, con accordi e continuità tra le note. Il segmento generato, invece, appare ancora rumoroso e privo di pattern coerenti.</a:t>
            </a:r>
          </a:p>
          <a:p>
            <a:pPr>
              <a:buNone/>
            </a:pPr>
            <a:r>
              <a:rPr lang="it-IT" dirty="0"/>
              <a:t>I due file audio corrispondenti sono stati ottenuti convertendo i </a:t>
            </a:r>
            <a:r>
              <a:rPr lang="it-IT" dirty="0" err="1"/>
              <a:t>pianoroll</a:t>
            </a:r>
            <a:r>
              <a:rPr lang="it-IT" dirty="0"/>
              <a:t> in file .</a:t>
            </a:r>
            <a:r>
              <a:rPr lang="it-IT" dirty="0" err="1"/>
              <a:t>mid</a:t>
            </a:r>
            <a:r>
              <a:rPr lang="it-IT" dirty="0"/>
              <a:t> e poi sintetizzandoli in .wav tramite </a:t>
            </a:r>
            <a:r>
              <a:rPr lang="it-IT" dirty="0" err="1"/>
              <a:t>pyfluidsynth</a:t>
            </a:r>
            <a:r>
              <a:rPr lang="it-IT" dirty="0"/>
              <a:t> con un </a:t>
            </a:r>
            <a:r>
              <a:rPr lang="it-IT" dirty="0" err="1"/>
              <a:t>SoundFont</a:t>
            </a:r>
            <a:r>
              <a:rPr lang="it-IT" dirty="0"/>
              <a:t> standard.</a:t>
            </a:r>
          </a:p>
          <a:p>
            <a:r>
              <a:rPr lang="it-IT" dirty="0"/>
              <a:t>Questi risultati mostrano che, sebbene la pipeline tecnica funzioni correttamente, la qualità musicale è ancora bassa. Questo è dovuto sia al numero limitato di dati e epoche, sia alla complessità del dominio musicale.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126501-429A-4729-779D-4FC5F1A45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164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7716C-9F5A-7955-49CB-EB7E38F3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460A21F-E90D-DB08-B774-86F2B3DE1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1CC1AA-B7EC-C0E3-8165-24A17ED65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Questa slide mostra un confronto tra due sample generati variando i parametri del processo di sampling: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/>
              <a:t>sinistra</a:t>
            </a:r>
            <a:r>
              <a:rPr lang="it-IT" dirty="0"/>
              <a:t>: un esempio generato con </a:t>
            </a:r>
            <a:r>
              <a:rPr lang="it-IT" b="1" dirty="0"/>
              <a:t>ratio basso</a:t>
            </a:r>
            <a:r>
              <a:rPr lang="it-IT" dirty="0"/>
              <a:t> (probabilità più bassa di avere “1” nella matrice iniziale di rumore). Il risultato è una matrice molto “vuota”, con pochissime note attivate, e di conseguenza un audio molto frammentato e discontinuo.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/>
              <a:t>destra</a:t>
            </a:r>
            <a:r>
              <a:rPr lang="it-IT" dirty="0"/>
              <a:t>: un sample con </a:t>
            </a:r>
            <a:r>
              <a:rPr lang="it-IT" b="1" dirty="0"/>
              <a:t>numero ridotto di frame temporali</a:t>
            </a:r>
            <a:r>
              <a:rPr lang="it-IT" dirty="0"/>
              <a:t> (ad esempio 192 invece di 384). Questo produce un frammento musicale </a:t>
            </a:r>
            <a:r>
              <a:rPr lang="it-IT" b="1" dirty="0"/>
              <a:t>più corto</a:t>
            </a:r>
            <a:r>
              <a:rPr lang="it-IT" dirty="0"/>
              <a:t>, ma con densità maggiore, poiché il rumore iniziale si distribuisce su meno tempo.</a:t>
            </a:r>
          </a:p>
          <a:p>
            <a:r>
              <a:rPr lang="it-IT" dirty="0"/>
              <a:t>L’accostamento mostra come i parametri ratio e frames abbiano un impatto diretto e visibile sia sulla </a:t>
            </a:r>
            <a:r>
              <a:rPr lang="it-IT" b="1" dirty="0"/>
              <a:t>struttura visiva del </a:t>
            </a:r>
            <a:r>
              <a:rPr lang="it-IT" b="1" dirty="0" err="1"/>
              <a:t>pianoroll</a:t>
            </a:r>
            <a:r>
              <a:rPr lang="it-IT" dirty="0"/>
              <a:t>, sia sul </a:t>
            </a:r>
            <a:r>
              <a:rPr lang="it-IT" b="1" dirty="0"/>
              <a:t>risultato audio</a:t>
            </a:r>
            <a:r>
              <a:rPr lang="it-IT" dirty="0"/>
              <a:t>. Queste modifiche permettono di esplorare il comportamento del modello in diverse condizioni di generazione.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A4E8CD-1D92-C15D-9CE7-68CCE5B0A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97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44240-C509-3E75-D258-755E930F6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4F15117-8539-B05E-8E7B-8AA345300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CAEF8E9-D738-121D-3E66-F11CF8E9B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b="1" dirty="0"/>
              <a:t>Conclusioni e Possibili Estensioni Future</a:t>
            </a:r>
            <a:br>
              <a:rPr lang="it-IT" dirty="0"/>
            </a:br>
            <a:r>
              <a:rPr lang="it-IT" dirty="0"/>
              <a:t>In questo progetto ho </a:t>
            </a:r>
            <a:r>
              <a:rPr lang="it-IT" dirty="0" err="1"/>
              <a:t>reimplementato</a:t>
            </a:r>
            <a:r>
              <a:rPr lang="it-IT" dirty="0"/>
              <a:t> un framework di generazione di musica simbolica tramite diffusione binomiale, adattando una rete </a:t>
            </a:r>
            <a:r>
              <a:rPr lang="it-IT" dirty="0" err="1"/>
              <a:t>UNet</a:t>
            </a:r>
            <a:r>
              <a:rPr lang="it-IT" dirty="0"/>
              <a:t> per ricostruire </a:t>
            </a:r>
            <a:r>
              <a:rPr lang="it-IT" dirty="0" err="1"/>
              <a:t>pianoroll</a:t>
            </a:r>
            <a:r>
              <a:rPr lang="it-IT" dirty="0"/>
              <a:t> MIDI a partire da rumore binario.</a:t>
            </a:r>
            <a:br>
              <a:rPr lang="it-IT" dirty="0"/>
            </a:br>
            <a:r>
              <a:rPr lang="it-IT" dirty="0"/>
              <a:t>L’intero processo — dalla corruzione del dato originale (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), all’addestramento del modello, fino alla generazione finale (reverse </a:t>
            </a:r>
            <a:r>
              <a:rPr lang="it-IT" dirty="0" err="1"/>
              <a:t>process</a:t>
            </a:r>
            <a:r>
              <a:rPr lang="it-IT" dirty="0"/>
              <a:t>) — è stato integrato e testato con successo.</a:t>
            </a:r>
          </a:p>
          <a:p>
            <a:pPr>
              <a:buNone/>
            </a:pPr>
            <a:r>
              <a:rPr lang="it-IT" dirty="0"/>
              <a:t>Nonostante i </a:t>
            </a:r>
            <a:r>
              <a:rPr lang="it-IT" b="1" dirty="0"/>
              <a:t>vincoli computazionali e di tempo</a:t>
            </a:r>
            <a:r>
              <a:rPr lang="it-IT" dirty="0"/>
              <a:t>, che mi hanno costretto ad allenare il modello su un subset limitato e per poche epoche, la pipeline si è dimostrata </a:t>
            </a:r>
            <a:r>
              <a:rPr lang="it-IT" b="1" dirty="0"/>
              <a:t>funzionale e corretta</a:t>
            </a:r>
            <a:r>
              <a:rPr lang="it-IT" dirty="0"/>
              <a:t>.</a:t>
            </a:r>
            <a:br>
              <a:rPr lang="it-IT" dirty="0"/>
            </a:br>
            <a:r>
              <a:rPr lang="it-IT" dirty="0"/>
              <a:t>I risultati generati mostrano ancora un comportamento rumoroso e poco strutturato, ma dimostrano che il sistema è già in grado di produrre sequenze MIDI coerenti dal punto di vista del flusso, seppur non ancora dal punto di vista musicale.</a:t>
            </a:r>
          </a:p>
          <a:p>
            <a:pPr>
              <a:buNone/>
            </a:pPr>
            <a:r>
              <a:rPr lang="it-IT" dirty="0"/>
              <a:t>Per il futuro, ci sono numerose estensioni possibili: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Aggiungere </a:t>
            </a:r>
            <a:r>
              <a:rPr lang="it-IT" b="1" dirty="0"/>
              <a:t>condizionamento esplicito</a:t>
            </a:r>
            <a:r>
              <a:rPr lang="it-IT" dirty="0"/>
              <a:t> sul genere, sulla tonalità o sullo stile.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Migliorare l’architettura con </a:t>
            </a:r>
            <a:r>
              <a:rPr lang="it-IT" b="1" dirty="0"/>
              <a:t>Transformer 2D</a:t>
            </a:r>
            <a:r>
              <a:rPr lang="it-IT" dirty="0"/>
              <a:t> o modelli ibridi (</a:t>
            </a:r>
            <a:r>
              <a:rPr lang="it-IT" dirty="0" err="1"/>
              <a:t>UNet</a:t>
            </a:r>
            <a:r>
              <a:rPr lang="it-IT" dirty="0"/>
              <a:t> + attenzione).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Allenare su </a:t>
            </a:r>
            <a:r>
              <a:rPr lang="it-IT" b="1" dirty="0"/>
              <a:t>sequenze più lunghe</a:t>
            </a:r>
            <a:r>
              <a:rPr lang="it-IT" dirty="0"/>
              <a:t> o </a:t>
            </a:r>
            <a:r>
              <a:rPr lang="it-IT" b="1" dirty="0"/>
              <a:t>multi-strumento</a:t>
            </a:r>
            <a:r>
              <a:rPr lang="it-IT" dirty="0"/>
              <a:t> per una generazione più ricca.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Introdurre funzionalità di </a:t>
            </a:r>
            <a:r>
              <a:rPr lang="it-IT" b="1" dirty="0" err="1"/>
              <a:t>inpainting</a:t>
            </a:r>
            <a:r>
              <a:rPr lang="it-IT" b="1" dirty="0"/>
              <a:t> musicale</a:t>
            </a:r>
            <a:r>
              <a:rPr lang="it-IT" dirty="0"/>
              <a:t>, ad esempio per completare o variare frammenti parziali.</a:t>
            </a:r>
          </a:p>
          <a:p>
            <a:r>
              <a:rPr lang="it-IT" dirty="0"/>
              <a:t>Il progetto ha dimostrato che i concetti di diffusione possono essere efficacemente trasposti nel dominio discreto musicale, aprendo la strada a sistemi di composizione controllabile.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1EFF0F-571B-DCBC-6827-BEDCD4005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52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Introduzione e </a:t>
            </a:r>
            <a:r>
              <a:rPr lang="it-IT" b="1" dirty="0" err="1"/>
              <a:t>Overview</a:t>
            </a:r>
            <a:br>
              <a:rPr lang="it-IT" dirty="0"/>
            </a:br>
            <a:r>
              <a:rPr lang="it-IT" dirty="0"/>
              <a:t>Questo progetto </a:t>
            </a:r>
            <a:r>
              <a:rPr lang="it-IT" dirty="0" err="1"/>
              <a:t>reimplementa</a:t>
            </a:r>
            <a:r>
              <a:rPr lang="it-IT" dirty="0"/>
              <a:t>, con alcune personalizzazioni, un approccio di generazione di musica simbolica basato sulla diffusione binomiale. L’idea chiave è di applicare un processo di “</a:t>
            </a:r>
            <a:r>
              <a:rPr lang="it-IT" dirty="0" err="1"/>
              <a:t>noising</a:t>
            </a:r>
            <a:r>
              <a:rPr lang="it-IT" dirty="0"/>
              <a:t>” e “</a:t>
            </a:r>
            <a:r>
              <a:rPr lang="it-IT" dirty="0" err="1"/>
              <a:t>denoising</a:t>
            </a:r>
            <a:r>
              <a:rPr lang="it-IT" dirty="0"/>
              <a:t>” a </a:t>
            </a:r>
            <a:r>
              <a:rPr lang="it-IT" dirty="0" err="1"/>
              <a:t>pianoroll</a:t>
            </a:r>
            <a:r>
              <a:rPr lang="it-IT" dirty="0"/>
              <a:t> binari, in modo da passare gradualmente da rumore puro a un frammento musicale plausibile. Per raggiungere questo obiettivo, abbiamo fatto uso di un dataset di esecuzioni pianistiche molto esteso (MAESTRO) – che verrà descritto in maggiore dettaglio successivamente. L’obiettivo è dimostrare come i concetti di diffusione, ampiamente utilizzati nel campo delle immagini, possano essere efficacemente trasposti in ambito simbolico (MIDI), generando pattern musicali di buona qualità.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422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Dataset: MAESTRO v3.0.0</a:t>
            </a:r>
            <a:br>
              <a:rPr lang="it-IT" dirty="0"/>
            </a:br>
            <a:r>
              <a:rPr lang="it-IT" dirty="0"/>
              <a:t>Il dataset utilizzato in questo progetto è MAESTRO v3.0.0, acronimo di MIDI and Audio </a:t>
            </a:r>
            <a:r>
              <a:rPr lang="it-IT" dirty="0" err="1"/>
              <a:t>Edited</a:t>
            </a:r>
            <a:r>
              <a:rPr lang="it-IT" dirty="0"/>
              <a:t> for </a:t>
            </a:r>
            <a:r>
              <a:rPr lang="it-IT" dirty="0" err="1"/>
              <a:t>Synchronous</a:t>
            </a:r>
            <a:r>
              <a:rPr lang="it-IT" dirty="0"/>
              <a:t> </a:t>
            </a:r>
            <a:r>
              <a:rPr lang="it-IT" dirty="0" err="1"/>
              <a:t>TRacks</a:t>
            </a:r>
            <a:r>
              <a:rPr lang="it-IT" dirty="0"/>
              <a:t> and Organization. È stato sviluppato da Google Brain in collaborazione con l'International Piano-e-</a:t>
            </a:r>
            <a:r>
              <a:rPr lang="it-IT" dirty="0" err="1"/>
              <a:t>Competition</a:t>
            </a:r>
            <a:r>
              <a:rPr lang="it-IT" dirty="0"/>
              <a:t>, e contiene oltre 200 ore di esecuzioni pianistiche classiche registrate su Yamaha </a:t>
            </a:r>
            <a:r>
              <a:rPr lang="it-IT" dirty="0" err="1"/>
              <a:t>Disklavier</a:t>
            </a:r>
            <a:r>
              <a:rPr lang="it-IT" dirty="0"/>
              <a:t>, strumenti in grado di produrre sia l’audio reale che il corrispettivo file MIDI con precisione di sincronizzazione di circa 3 ms.</a:t>
            </a:r>
          </a:p>
          <a:p>
            <a:endParaRPr lang="it-IT" dirty="0"/>
          </a:p>
          <a:p>
            <a:r>
              <a:rPr lang="it-IT" dirty="0"/>
              <a:t>Ogni performance è stata segmentata, annotata con titolo, compositore, anno di esecuzione, e suddivisa in uno split standard: </a:t>
            </a:r>
            <a:r>
              <a:rPr lang="it-IT" dirty="0" err="1"/>
              <a:t>train</a:t>
            </a:r>
            <a:r>
              <a:rPr lang="it-IT" dirty="0"/>
              <a:t>, </a:t>
            </a:r>
            <a:r>
              <a:rPr lang="it-IT" dirty="0" err="1"/>
              <a:t>validation</a:t>
            </a:r>
            <a:r>
              <a:rPr lang="it-IT" dirty="0"/>
              <a:t> e test, garantendo che nessuna composizione appaia in più di uno di questi insiemi.</a:t>
            </a:r>
          </a:p>
          <a:p>
            <a:endParaRPr lang="it-IT" dirty="0"/>
          </a:p>
          <a:p>
            <a:r>
              <a:rPr lang="it-IT" dirty="0"/>
              <a:t>I file MIDI, rispetto ai file audio, hanno una struttura discreta e simbolica che li rende particolarmente adatti alla conversione in </a:t>
            </a:r>
            <a:r>
              <a:rPr lang="it-IT" dirty="0" err="1"/>
              <a:t>pianoroll</a:t>
            </a:r>
            <a:r>
              <a:rPr lang="it-IT" dirty="0"/>
              <a:t> binari, la rappresentazione che utilizzo per addestrare e generare musica nel mio modello. Ogni </a:t>
            </a:r>
            <a:r>
              <a:rPr lang="it-IT" dirty="0" err="1"/>
              <a:t>pianoroll</a:t>
            </a:r>
            <a:r>
              <a:rPr lang="it-IT" dirty="0"/>
              <a:t> è una matrice binaria con:</a:t>
            </a:r>
          </a:p>
          <a:p>
            <a:endParaRPr lang="it-IT" dirty="0"/>
          </a:p>
          <a:p>
            <a:r>
              <a:rPr lang="it-IT" dirty="0"/>
              <a:t>Risoluzione temporale: 24 frame per beat (cioè 24 suddivisioni di tempo per ogni battuta musicale);</a:t>
            </a:r>
          </a:p>
          <a:p>
            <a:endParaRPr lang="it-IT" dirty="0"/>
          </a:p>
          <a:p>
            <a:r>
              <a:rPr lang="it-IT" dirty="0"/>
              <a:t>Range di pitch: da 21 a 108, che corrisponde ai classici 88 tasti del pianoforte;</a:t>
            </a:r>
          </a:p>
          <a:p>
            <a:endParaRPr lang="it-IT" dirty="0"/>
          </a:p>
          <a:p>
            <a:r>
              <a:rPr lang="it-IT" dirty="0"/>
              <a:t>Segmenti: ogni frammento utilizzato durante l’addestramento è composto da 384 frame, equivalenti a 16 battute musicali.</a:t>
            </a:r>
          </a:p>
          <a:p>
            <a:endParaRPr lang="it-IT" dirty="0"/>
          </a:p>
          <a:p>
            <a:r>
              <a:rPr lang="it-IT" dirty="0"/>
              <a:t>Questa struttura rende MAESTRO non solo ricco dal punto di vista musicale, ma anche perfettamente adatto a task di generazione simbolica, come quelli affrontati in questo progetto. Inoltre, grazie alla sua qualità e al formato allineato MIDI + audio, rappresenta uno standard di riferimento nel campo dell’intelligenza artificiale applicata alla musica.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78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b="1" dirty="0"/>
              <a:t>Concetto di Diffusione Binomiale</a:t>
            </a:r>
            <a:br>
              <a:rPr lang="it-IT" dirty="0"/>
            </a:br>
            <a:r>
              <a:rPr lang="it-IT" dirty="0"/>
              <a:t>Il processo di diffusione binomiale è la fase di corruzione del dato originale. Si parte da un </a:t>
            </a:r>
            <a:r>
              <a:rPr lang="it-IT" dirty="0" err="1"/>
              <a:t>pianoroll</a:t>
            </a:r>
            <a:r>
              <a:rPr lang="it-IT" dirty="0"/>
              <a:t> binario x_0​, e si genera progressivamente una versione più rumorosa </a:t>
            </a:r>
            <a:r>
              <a:rPr lang="it-IT" dirty="0" err="1"/>
              <a:t>x_t</a:t>
            </a:r>
            <a:r>
              <a:rPr lang="it-IT" dirty="0"/>
              <a:t>​, applicando una trasformazione probabilistica a ogni step.</a:t>
            </a:r>
            <a:br>
              <a:rPr lang="it-IT" dirty="0"/>
            </a:br>
            <a:r>
              <a:rPr lang="it-IT" dirty="0"/>
              <a:t>La probabilità che un elemento della matrice sia attivo (cioè "1") è data dalla combinazione tra il valore originale e un rumore binario casuale (probabilità 0.5), pesata da un coefficiente di diffusione cumulativo.</a:t>
            </a:r>
          </a:p>
          <a:p>
            <a:pPr>
              <a:buNone/>
            </a:pPr>
            <a:r>
              <a:rPr lang="it-IT" dirty="0"/>
              <a:t>La formula che descrive questa trasformazione è:   q(</a:t>
            </a:r>
            <a:r>
              <a:rPr lang="it-IT" dirty="0" err="1"/>
              <a:t>x_t</a:t>
            </a:r>
            <a:r>
              <a:rPr lang="it-IT" dirty="0"/>
              <a:t> | x_0) = B(</a:t>
            </a:r>
            <a:r>
              <a:rPr lang="it-IT" dirty="0" err="1"/>
              <a:t>x_t</a:t>
            </a:r>
            <a:r>
              <a:rPr lang="it-IT" dirty="0"/>
              <a:t>; ᾱ_t · x_0 + (1 - ᾱ_t) · 0.5) </a:t>
            </a:r>
          </a:p>
          <a:p>
            <a:pPr>
              <a:buNone/>
            </a:pPr>
            <a:r>
              <a:rPr lang="it-IT" dirty="0"/>
              <a:t>Dove: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B(...) è la distribuzione binomiale.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α_t = 1 - β_t è il tasso di conservazione a step 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ᾱ_t = ∏_{s=1}^{t} α_s è il prodotto cumulativo.</a:t>
            </a:r>
          </a:p>
          <a:p>
            <a:r>
              <a:rPr lang="it-IT" dirty="0"/>
              <a:t>Quando il numero di passi t aumenta, il termine ᾱ_t si riduce, e quindi </a:t>
            </a:r>
            <a:r>
              <a:rPr lang="it-IT" dirty="0" err="1"/>
              <a:t>x_t</a:t>
            </a:r>
            <a:r>
              <a:rPr lang="it-IT" dirty="0"/>
              <a:t> tende sempre di più a una distribuzione binaria casuale, perdendo l'informazione originale.</a:t>
            </a:r>
            <a:br>
              <a:rPr lang="it-IT" dirty="0"/>
            </a:br>
            <a:r>
              <a:rPr lang="it-IT" dirty="0"/>
              <a:t>Durante il training, la rete sarà poi chiamata a “invertire” questa trasformazione, cioè a ricostruire x_0​ da una sua versione rumorosa </a:t>
            </a:r>
            <a:r>
              <a:rPr lang="it-IT" dirty="0" err="1"/>
              <a:t>x_t</a:t>
            </a:r>
            <a:r>
              <a:rPr lang="it-IT" dirty="0"/>
              <a:t>​.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764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b="1" dirty="0"/>
              <a:t>Fase di Training</a:t>
            </a:r>
            <a:br>
              <a:rPr lang="it-IT" dirty="0"/>
            </a:br>
            <a:r>
              <a:rPr lang="it-IT" dirty="0"/>
              <a:t>Durante il training, l’obiettivo è insegnare alla rete neurale – nel nostro caso una </a:t>
            </a:r>
            <a:r>
              <a:rPr lang="it-IT" dirty="0" err="1"/>
              <a:t>UNet</a:t>
            </a:r>
            <a:r>
              <a:rPr lang="it-IT" dirty="0"/>
              <a:t> – a ricostruire il </a:t>
            </a:r>
            <a:r>
              <a:rPr lang="it-IT" dirty="0" err="1"/>
              <a:t>pianoroll</a:t>
            </a:r>
            <a:r>
              <a:rPr lang="it-IT" dirty="0"/>
              <a:t> originale x0​ partendo da una sua versione rumorosa </a:t>
            </a:r>
            <a:r>
              <a:rPr lang="it-IT" dirty="0" err="1"/>
              <a:t>x_t</a:t>
            </a:r>
            <a:r>
              <a:rPr lang="it-IT" dirty="0"/>
              <a:t>​, sapendo anche a quale step t ci si trova nella catena di diffusione.</a:t>
            </a:r>
          </a:p>
          <a:p>
            <a:pPr>
              <a:buNone/>
            </a:pPr>
            <a:r>
              <a:rPr lang="it-IT" dirty="0"/>
              <a:t>Per farlo: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Si parte da segmenti reali del dataset (i </a:t>
            </a:r>
            <a:r>
              <a:rPr lang="it-IT" dirty="0" err="1"/>
              <a:t>pianoroll</a:t>
            </a:r>
            <a:r>
              <a:rPr lang="it-IT" dirty="0"/>
              <a:t> binari x0​).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 ciascun esempio, si sceglie casualmente uno step t∈[1,T]t \in [1, T]t∈[1,T].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Si genera </a:t>
            </a:r>
            <a:r>
              <a:rPr lang="it-IT" dirty="0" err="1"/>
              <a:t>xtx_txt</a:t>
            </a:r>
            <a:r>
              <a:rPr lang="it-IT" dirty="0"/>
              <a:t>​ corrompendo x0x_0x0​ usando la formula del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(diffusione binomiale).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Si passa in input alla rete </a:t>
            </a:r>
            <a:r>
              <a:rPr lang="it-IT" dirty="0" err="1"/>
              <a:t>xtx_txt</a:t>
            </a:r>
            <a:r>
              <a:rPr lang="it-IT" dirty="0"/>
              <a:t>​ e lo scalare </a:t>
            </a:r>
            <a:r>
              <a:rPr lang="it-IT" dirty="0" err="1"/>
              <a:t>ttt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La rete predice x^0\</a:t>
            </a:r>
            <a:r>
              <a:rPr lang="it-IT" dirty="0" err="1"/>
              <a:t>hat</a:t>
            </a:r>
            <a:r>
              <a:rPr lang="it-IT" dirty="0"/>
              <a:t>{x}_0x^0​, ovvero una stima del </a:t>
            </a:r>
            <a:r>
              <a:rPr lang="it-IT" dirty="0" err="1"/>
              <a:t>pianoroll</a:t>
            </a:r>
            <a:r>
              <a:rPr lang="it-IT" dirty="0"/>
              <a:t> originale.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Si calcola l’errore tra x^0\</a:t>
            </a:r>
            <a:r>
              <a:rPr lang="it-IT" dirty="0" err="1"/>
              <a:t>hat</a:t>
            </a:r>
            <a:r>
              <a:rPr lang="it-IT" dirty="0"/>
              <a:t>{x}_0x^0​ e x0x_0x0​, tipicamente usando una L1 </a:t>
            </a:r>
            <a:r>
              <a:rPr lang="it-IT" dirty="0" err="1"/>
              <a:t>loss</a:t>
            </a:r>
            <a:r>
              <a:rPr lang="it-IT" dirty="0"/>
              <a:t> o MSE.</a:t>
            </a:r>
          </a:p>
          <a:p>
            <a:pPr>
              <a:buNone/>
            </a:pPr>
            <a:r>
              <a:rPr lang="it-IT" dirty="0"/>
              <a:t>Questo processo è </a:t>
            </a:r>
            <a:r>
              <a:rPr lang="it-IT" b="1" dirty="0"/>
              <a:t>non iterativo</a:t>
            </a:r>
            <a:r>
              <a:rPr lang="it-IT" dirty="0"/>
              <a:t>: a ogni passo di training si esegue una singola predizione (non l’intera catena inversa). L’idea è che, imparando a “</a:t>
            </a:r>
            <a:r>
              <a:rPr lang="it-IT" dirty="0" err="1"/>
              <a:t>denoisare</a:t>
            </a:r>
            <a:r>
              <a:rPr lang="it-IT" dirty="0"/>
              <a:t>” per ogni livello di rumore, il modello sarà poi in grado di affrontare il processo iterativo durante la generazione.</a:t>
            </a:r>
          </a:p>
          <a:p>
            <a:r>
              <a:rPr lang="it-IT" dirty="0"/>
              <a:t>In pratica, quindi, durante il training non si esegue il reverse completo: si “simula” solo un passo casuale della catena per ogni batch.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546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Modello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UNet</a:t>
            </a:r>
            <a:br>
              <a:rPr lang="it-IT" dirty="0"/>
            </a:br>
            <a:r>
              <a:rPr lang="it-IT" dirty="0"/>
              <a:t>L’architettura utilizzata per la predizione x^0\</a:t>
            </a:r>
            <a:r>
              <a:rPr lang="it-IT" dirty="0" err="1"/>
              <a:t>hat</a:t>
            </a:r>
            <a:r>
              <a:rPr lang="it-IT" dirty="0"/>
              <a:t>{x}_0x^0​ è una rete di tipo </a:t>
            </a:r>
            <a:r>
              <a:rPr lang="it-IT" b="1" dirty="0" err="1"/>
              <a:t>UNet</a:t>
            </a:r>
            <a:r>
              <a:rPr lang="it-IT" dirty="0"/>
              <a:t>, adattata al dominio dei </a:t>
            </a:r>
            <a:r>
              <a:rPr lang="it-IT" dirty="0" err="1"/>
              <a:t>pianoroll</a:t>
            </a:r>
            <a:r>
              <a:rPr lang="it-IT" dirty="0"/>
              <a:t> binari. La scelta di questa architettura nasce dalla necessità di trattare input bidimensionali (tempo × pitch), mantenendo alta risoluzione spaziale e capacità di ricostruzione.</a:t>
            </a:r>
          </a:p>
          <a:p>
            <a:pPr>
              <a:buNone/>
            </a:pPr>
            <a:r>
              <a:rPr lang="it-IT" dirty="0"/>
              <a:t>La </a:t>
            </a:r>
            <a:r>
              <a:rPr lang="it-IT" dirty="0" err="1"/>
              <a:t>UNet</a:t>
            </a:r>
            <a:r>
              <a:rPr lang="it-IT" dirty="0"/>
              <a:t> impiegata presenta le seguenti caratteristiche: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Input</a:t>
            </a:r>
            <a:r>
              <a:rPr lang="it-IT" dirty="0"/>
              <a:t>: tensore di forma (B, 1, T, P), dove B è la batch size, T la dimensione temporale (384 frame), e P il numero di pitch (88).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Downsampling</a:t>
            </a:r>
            <a:r>
              <a:rPr lang="it-IT" dirty="0"/>
              <a:t>: avviene solo sull’asse temporale, così da </a:t>
            </a:r>
            <a:r>
              <a:rPr lang="it-IT" b="1" dirty="0"/>
              <a:t>preservare le relazioni armoniche</a:t>
            </a:r>
            <a:r>
              <a:rPr lang="it-IT" dirty="0"/>
              <a:t> verticali. Si usano </a:t>
            </a:r>
            <a:r>
              <a:rPr lang="it-IT" dirty="0" err="1"/>
              <a:t>convolution</a:t>
            </a:r>
            <a:r>
              <a:rPr lang="it-IT" dirty="0"/>
              <a:t> + </a:t>
            </a:r>
            <a:r>
              <a:rPr lang="it-IT" dirty="0" err="1"/>
              <a:t>ReLU</a:t>
            </a:r>
            <a:r>
              <a:rPr lang="it-IT" dirty="0"/>
              <a:t> seguiti da </a:t>
            </a:r>
            <a:r>
              <a:rPr lang="it-IT" dirty="0" err="1"/>
              <a:t>Average</a:t>
            </a:r>
            <a:r>
              <a:rPr lang="it-IT" dirty="0"/>
              <a:t> Pooling.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Time </a:t>
            </a:r>
            <a:r>
              <a:rPr lang="it-IT" b="1" dirty="0" err="1"/>
              <a:t>embedding</a:t>
            </a:r>
            <a:r>
              <a:rPr lang="it-IT" dirty="0"/>
              <a:t>: lo step </a:t>
            </a:r>
            <a:r>
              <a:rPr lang="it-IT" dirty="0" err="1"/>
              <a:t>ttt</a:t>
            </a:r>
            <a:r>
              <a:rPr lang="it-IT" dirty="0"/>
              <a:t> è codificato tramite un MLP e inserito nei feature </a:t>
            </a:r>
            <a:r>
              <a:rPr lang="it-IT" dirty="0" err="1"/>
              <a:t>map</a:t>
            </a:r>
            <a:r>
              <a:rPr lang="it-IT" dirty="0"/>
              <a:t> come condizionamento.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Skip connections</a:t>
            </a:r>
            <a:r>
              <a:rPr lang="it-IT" dirty="0"/>
              <a:t>: permettono al decoder di riutilizzare le feature del livello corrispondente dell’encoder, migliorando la precisione nei dettagli.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Upsampling</a:t>
            </a:r>
            <a:r>
              <a:rPr lang="it-IT" dirty="0"/>
              <a:t>: eseguito tramite interpolazione (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Neighbor</a:t>
            </a:r>
            <a:r>
              <a:rPr lang="it-IT" dirty="0"/>
              <a:t>) + convoluzioni, ripristina la dimensione temporale.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Output</a:t>
            </a:r>
            <a:r>
              <a:rPr lang="it-IT" dirty="0"/>
              <a:t>: un tensore </a:t>
            </a:r>
            <a:r>
              <a:rPr lang="it-IT" dirty="0" err="1"/>
              <a:t>sigmoide</a:t>
            </a:r>
            <a:r>
              <a:rPr lang="it-IT" dirty="0"/>
              <a:t> che predice la probabilità di attivazione delle note, usato poi per la binarizzazione.</a:t>
            </a:r>
          </a:p>
          <a:p>
            <a:r>
              <a:rPr lang="it-IT" dirty="0"/>
              <a:t>Questo design consente al modello di apprendere strutture sia locali (note e piccoli pattern) sia più ampie (ritmi e frasi musicali), mantenendo la coerenza tra le due scale.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628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35223-ECBB-BE74-8E9C-A6B63DC3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421498-177B-D1E3-5189-3AA57DC28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83F434-F449-A66D-EF1D-1DA0C09B6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Modello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UNet</a:t>
            </a:r>
            <a:br>
              <a:rPr lang="it-IT" dirty="0"/>
            </a:br>
            <a:r>
              <a:rPr lang="it-IT" dirty="0"/>
              <a:t>L’architettura utilizzata per la predizione x^0\</a:t>
            </a:r>
            <a:r>
              <a:rPr lang="it-IT" dirty="0" err="1"/>
              <a:t>hat</a:t>
            </a:r>
            <a:r>
              <a:rPr lang="it-IT" dirty="0"/>
              <a:t>{x}_0x^0​ è una rete di tipo </a:t>
            </a:r>
            <a:r>
              <a:rPr lang="it-IT" b="1" dirty="0" err="1"/>
              <a:t>UNet</a:t>
            </a:r>
            <a:r>
              <a:rPr lang="it-IT" dirty="0"/>
              <a:t>, adattata al dominio dei </a:t>
            </a:r>
            <a:r>
              <a:rPr lang="it-IT" dirty="0" err="1"/>
              <a:t>pianoroll</a:t>
            </a:r>
            <a:r>
              <a:rPr lang="it-IT" dirty="0"/>
              <a:t> binari. La scelta di questa architettura nasce dalla necessità di trattare input bidimensionali (tempo × pitch), mantenendo alta risoluzione spaziale e capacità di ricostruzione.</a:t>
            </a:r>
          </a:p>
          <a:p>
            <a:pPr>
              <a:buNone/>
            </a:pPr>
            <a:r>
              <a:rPr lang="it-IT" dirty="0"/>
              <a:t>La </a:t>
            </a:r>
            <a:r>
              <a:rPr lang="it-IT" dirty="0" err="1"/>
              <a:t>UNet</a:t>
            </a:r>
            <a:r>
              <a:rPr lang="it-IT" dirty="0"/>
              <a:t> impiegata presenta le seguenti caratteristiche: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Input</a:t>
            </a:r>
            <a:r>
              <a:rPr lang="it-IT" dirty="0"/>
              <a:t>: tensore di forma (B, 1, T, P), dove B è la batch size, T la dimensione temporale (384 frame), e P il numero di pitch (88).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Downsampling</a:t>
            </a:r>
            <a:r>
              <a:rPr lang="it-IT" dirty="0"/>
              <a:t>: avviene solo sull’asse temporale, così da </a:t>
            </a:r>
            <a:r>
              <a:rPr lang="it-IT" b="1" dirty="0"/>
              <a:t>preservare le relazioni armoniche</a:t>
            </a:r>
            <a:r>
              <a:rPr lang="it-IT" dirty="0"/>
              <a:t> verticali. Si usano </a:t>
            </a:r>
            <a:r>
              <a:rPr lang="it-IT" dirty="0" err="1"/>
              <a:t>convolution</a:t>
            </a:r>
            <a:r>
              <a:rPr lang="it-IT" dirty="0"/>
              <a:t> + </a:t>
            </a:r>
            <a:r>
              <a:rPr lang="it-IT" dirty="0" err="1"/>
              <a:t>ReLU</a:t>
            </a:r>
            <a:r>
              <a:rPr lang="it-IT" dirty="0"/>
              <a:t> seguiti da </a:t>
            </a:r>
            <a:r>
              <a:rPr lang="it-IT" dirty="0" err="1"/>
              <a:t>Average</a:t>
            </a:r>
            <a:r>
              <a:rPr lang="it-IT" dirty="0"/>
              <a:t> Pooling.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Time </a:t>
            </a:r>
            <a:r>
              <a:rPr lang="it-IT" b="1" dirty="0" err="1"/>
              <a:t>embedding</a:t>
            </a:r>
            <a:r>
              <a:rPr lang="it-IT" dirty="0"/>
              <a:t>: lo step </a:t>
            </a:r>
            <a:r>
              <a:rPr lang="it-IT" dirty="0" err="1"/>
              <a:t>ttt</a:t>
            </a:r>
            <a:r>
              <a:rPr lang="it-IT" dirty="0"/>
              <a:t> è codificato tramite un MLP e inserito nei feature </a:t>
            </a:r>
            <a:r>
              <a:rPr lang="it-IT" dirty="0" err="1"/>
              <a:t>map</a:t>
            </a:r>
            <a:r>
              <a:rPr lang="it-IT" dirty="0"/>
              <a:t> come condizionamento.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Skip connections</a:t>
            </a:r>
            <a:r>
              <a:rPr lang="it-IT" dirty="0"/>
              <a:t>: permettono al decoder di riutilizzare le feature del livello corrispondente dell’encoder, migliorando la precisione nei dettagli.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Upsampling</a:t>
            </a:r>
            <a:r>
              <a:rPr lang="it-IT" dirty="0"/>
              <a:t>: eseguito tramite interpolazione (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Neighbor</a:t>
            </a:r>
            <a:r>
              <a:rPr lang="it-IT" dirty="0"/>
              <a:t>) + convoluzioni, ripristina la dimensione temporale.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Output</a:t>
            </a:r>
            <a:r>
              <a:rPr lang="it-IT" dirty="0"/>
              <a:t>: un tensore </a:t>
            </a:r>
            <a:r>
              <a:rPr lang="it-IT" dirty="0" err="1"/>
              <a:t>sigmoide</a:t>
            </a:r>
            <a:r>
              <a:rPr lang="it-IT" dirty="0"/>
              <a:t> che predice la probabilità di attivazione delle note, usato poi per la binarizzazione.</a:t>
            </a:r>
          </a:p>
          <a:p>
            <a:r>
              <a:rPr lang="it-IT" dirty="0"/>
              <a:t>Questo design consente al modello di apprendere strutture sia locali (note e piccoli pattern) sia più ampie (ritmi e frasi musicali), mantenendo la coerenza tra le due scale.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A42C8C-99F8-1A11-B1FF-6AA4388F0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92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8D33-49C2-F98D-E4A4-44A3C663A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C970BC-DFD8-2514-29DC-BAF735918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74AE3C-BD10-F2DF-DD5D-AD90C2F9E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Modello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UNet</a:t>
            </a:r>
            <a:br>
              <a:rPr lang="it-IT" dirty="0"/>
            </a:br>
            <a:r>
              <a:rPr lang="it-IT" dirty="0"/>
              <a:t>L’architettura utilizzata per la predizione x^0\</a:t>
            </a:r>
            <a:r>
              <a:rPr lang="it-IT" dirty="0" err="1"/>
              <a:t>hat</a:t>
            </a:r>
            <a:r>
              <a:rPr lang="it-IT" dirty="0"/>
              <a:t>{x}_0x^0​ è una rete di tipo </a:t>
            </a:r>
            <a:r>
              <a:rPr lang="it-IT" b="1" dirty="0" err="1"/>
              <a:t>UNet</a:t>
            </a:r>
            <a:r>
              <a:rPr lang="it-IT" dirty="0"/>
              <a:t>, adattata al dominio dei </a:t>
            </a:r>
            <a:r>
              <a:rPr lang="it-IT" dirty="0" err="1"/>
              <a:t>pianoroll</a:t>
            </a:r>
            <a:r>
              <a:rPr lang="it-IT" dirty="0"/>
              <a:t> binari. La scelta di questa architettura nasce dalla necessità di trattare input bidimensionali (tempo × pitch), mantenendo alta risoluzione spaziale e capacità di ricostruzione.</a:t>
            </a:r>
          </a:p>
          <a:p>
            <a:pPr>
              <a:buNone/>
            </a:pPr>
            <a:r>
              <a:rPr lang="it-IT" dirty="0"/>
              <a:t>La </a:t>
            </a:r>
            <a:r>
              <a:rPr lang="it-IT" dirty="0" err="1"/>
              <a:t>UNet</a:t>
            </a:r>
            <a:r>
              <a:rPr lang="it-IT" dirty="0"/>
              <a:t> impiegata presenta le seguenti caratteristiche: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Input</a:t>
            </a:r>
            <a:r>
              <a:rPr lang="it-IT" dirty="0"/>
              <a:t>: tensore di forma (B, 1, T, P), dove B è la batch size, T la dimensione temporale (384 frame), e P il numero di pitch (88).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Downsampling</a:t>
            </a:r>
            <a:r>
              <a:rPr lang="it-IT" dirty="0"/>
              <a:t>: avviene solo sull’asse temporale, così da </a:t>
            </a:r>
            <a:r>
              <a:rPr lang="it-IT" b="1" dirty="0"/>
              <a:t>preservare le relazioni armoniche</a:t>
            </a:r>
            <a:r>
              <a:rPr lang="it-IT" dirty="0"/>
              <a:t> verticali. Si usano </a:t>
            </a:r>
            <a:r>
              <a:rPr lang="it-IT" dirty="0" err="1"/>
              <a:t>convolution</a:t>
            </a:r>
            <a:r>
              <a:rPr lang="it-IT" dirty="0"/>
              <a:t> + </a:t>
            </a:r>
            <a:r>
              <a:rPr lang="it-IT" dirty="0" err="1"/>
              <a:t>ReLU</a:t>
            </a:r>
            <a:r>
              <a:rPr lang="it-IT" dirty="0"/>
              <a:t> seguiti da </a:t>
            </a:r>
            <a:r>
              <a:rPr lang="it-IT" dirty="0" err="1"/>
              <a:t>Average</a:t>
            </a:r>
            <a:r>
              <a:rPr lang="it-IT" dirty="0"/>
              <a:t> Pooling.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Time </a:t>
            </a:r>
            <a:r>
              <a:rPr lang="it-IT" b="1" dirty="0" err="1"/>
              <a:t>embedding</a:t>
            </a:r>
            <a:r>
              <a:rPr lang="it-IT" dirty="0"/>
              <a:t>: lo step </a:t>
            </a:r>
            <a:r>
              <a:rPr lang="it-IT" dirty="0" err="1"/>
              <a:t>ttt</a:t>
            </a:r>
            <a:r>
              <a:rPr lang="it-IT" dirty="0"/>
              <a:t> è codificato tramite un MLP e inserito nei feature </a:t>
            </a:r>
            <a:r>
              <a:rPr lang="it-IT" dirty="0" err="1"/>
              <a:t>map</a:t>
            </a:r>
            <a:r>
              <a:rPr lang="it-IT" dirty="0"/>
              <a:t> come condizionamento.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Skip connections</a:t>
            </a:r>
            <a:r>
              <a:rPr lang="it-IT" dirty="0"/>
              <a:t>: permettono al decoder di riutilizzare le feature del livello corrispondente dell’encoder, migliorando la precisione nei dettagli.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Upsampling</a:t>
            </a:r>
            <a:r>
              <a:rPr lang="it-IT" dirty="0"/>
              <a:t>: eseguito tramite interpolazione (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Neighbor</a:t>
            </a:r>
            <a:r>
              <a:rPr lang="it-IT" dirty="0"/>
              <a:t>) + convoluzioni, ripristina la dimensione temporale.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Output</a:t>
            </a:r>
            <a:r>
              <a:rPr lang="it-IT" dirty="0"/>
              <a:t>: un tensore </a:t>
            </a:r>
            <a:r>
              <a:rPr lang="it-IT" dirty="0" err="1"/>
              <a:t>sigmoide</a:t>
            </a:r>
            <a:r>
              <a:rPr lang="it-IT" dirty="0"/>
              <a:t> che predice la probabilità di attivazione delle note, usato poi per la binarizzazione.</a:t>
            </a:r>
          </a:p>
          <a:p>
            <a:r>
              <a:rPr lang="it-IT" dirty="0"/>
              <a:t>Questo design consente al modello di apprendere strutture sia locali (note e piccoli pattern) sia più ampie (ritmi e frasi musicali), mantenendo la coerenza tra le due scale.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D9426C-00E4-FFF6-11C9-747B3E757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646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+mj-ea"/>
                <a:cs typeface="+mj-cs"/>
              </a:rPr>
              <a:t>Sampling: </a:t>
            </a:r>
            <a:r>
              <a:rPr lang="en-US" sz="1200" b="1" kern="1200" dirty="0" err="1"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+mj-ea"/>
                <a:cs typeface="+mj-cs"/>
              </a:rPr>
              <a:t>Generazione</a:t>
            </a:r>
            <a:r>
              <a:rPr lang="en-US" sz="1200" b="1" kern="1200" dirty="0"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+mj-ea"/>
                <a:cs typeface="+mj-cs"/>
              </a:rPr>
              <a:t> del </a:t>
            </a:r>
            <a:r>
              <a:rPr lang="en-US" sz="1200" b="1" kern="1200" dirty="0" err="1"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+mj-ea"/>
                <a:cs typeface="+mj-cs"/>
              </a:rPr>
              <a:t>Pianoroll</a:t>
            </a:r>
            <a:endParaRPr lang="en-US" sz="1200" b="1" kern="1200" dirty="0">
              <a:solidFill>
                <a:srgbClr val="FFFFFF"/>
              </a:solidFill>
              <a:effectLst/>
              <a:latin typeface="Aptos Display" panose="020B0004020202020204" pitchFamily="34" charset="0"/>
              <a:ea typeface="+mj-ea"/>
              <a:cs typeface="+mj-cs"/>
            </a:endParaRPr>
          </a:p>
          <a:p>
            <a:pPr>
              <a:buNone/>
            </a:pPr>
            <a:r>
              <a:rPr lang="it-IT" dirty="0"/>
              <a:t>Il sampling è la fase in cui il modello viene utilizzato per </a:t>
            </a:r>
            <a:r>
              <a:rPr lang="it-IT" b="1" dirty="0"/>
              <a:t>generare un nuovo </a:t>
            </a:r>
            <a:r>
              <a:rPr lang="it-IT" b="1" dirty="0" err="1"/>
              <a:t>pianoroll</a:t>
            </a:r>
            <a:r>
              <a:rPr lang="it-IT" dirty="0"/>
              <a:t> partendo da rumore puro. A differenza del training, dove si simula solo un singolo step, qui viene eseguito </a:t>
            </a:r>
            <a:r>
              <a:rPr lang="it-IT" b="1" dirty="0"/>
              <a:t>l’intero processo inverso</a:t>
            </a:r>
            <a:r>
              <a:rPr lang="it-IT" dirty="0"/>
              <a:t>: si parte da </a:t>
            </a:r>
            <a:r>
              <a:rPr lang="it-IT" dirty="0" err="1"/>
              <a:t>x_T</a:t>
            </a:r>
            <a:r>
              <a:rPr lang="it-IT" dirty="0"/>
              <a:t>, una matrice binaria casuale (dove ogni cella ha probabilità 0.5 di essere 1), e si risale fino a x_0 tramite un processo di </a:t>
            </a:r>
            <a:r>
              <a:rPr lang="it-IT" dirty="0" err="1"/>
              <a:t>denoising</a:t>
            </a:r>
            <a:r>
              <a:rPr lang="it-IT" dirty="0"/>
              <a:t> iterativo.</a:t>
            </a:r>
          </a:p>
          <a:p>
            <a:pPr>
              <a:buNone/>
            </a:pPr>
            <a:r>
              <a:rPr lang="it-IT" dirty="0"/>
              <a:t>Ad ogni step t, si seguono questi passaggi:</a:t>
            </a:r>
          </a:p>
          <a:p>
            <a:pPr>
              <a:buFont typeface="+mj-lt"/>
              <a:buAutoNum type="arabicPeriod"/>
            </a:pPr>
            <a:r>
              <a:rPr lang="it-IT" dirty="0"/>
              <a:t>Il modello predice x_hat_0 = </a:t>
            </a:r>
            <a:r>
              <a:rPr lang="it-IT" dirty="0" err="1"/>
              <a:t>UNet</a:t>
            </a:r>
            <a:r>
              <a:rPr lang="it-IT" dirty="0"/>
              <a:t>(</a:t>
            </a:r>
            <a:r>
              <a:rPr lang="it-IT" dirty="0" err="1"/>
              <a:t>x_t</a:t>
            </a:r>
            <a:r>
              <a:rPr lang="it-IT" dirty="0"/>
              <a:t>), ovvero una stima del </a:t>
            </a:r>
            <a:r>
              <a:rPr lang="it-IT" dirty="0" err="1"/>
              <a:t>pianoroll</a:t>
            </a:r>
            <a:r>
              <a:rPr lang="it-IT" dirty="0"/>
              <a:t> originale.</a:t>
            </a:r>
          </a:p>
          <a:p>
            <a:pPr>
              <a:buFont typeface="+mj-lt"/>
              <a:buAutoNum type="arabicPeriod"/>
            </a:pPr>
            <a:r>
              <a:rPr lang="it-IT" dirty="0"/>
              <a:t>Si calcola la differenza binaria delta = </a:t>
            </a:r>
            <a:r>
              <a:rPr lang="it-IT" dirty="0" err="1"/>
              <a:t>x_T</a:t>
            </a:r>
            <a:r>
              <a:rPr lang="it-IT" dirty="0"/>
              <a:t> XOR x_hat_0.</a:t>
            </a:r>
          </a:p>
          <a:p>
            <a:pPr>
              <a:buFont typeface="+mj-lt"/>
              <a:buAutoNum type="arabicPeriod"/>
            </a:pPr>
            <a:r>
              <a:rPr lang="it-IT" dirty="0"/>
              <a:t>Si campiona una maschera binaria mask ∼ </a:t>
            </a:r>
            <a:r>
              <a:rPr lang="it-IT" dirty="0" err="1"/>
              <a:t>Binomial</a:t>
            </a:r>
            <a:r>
              <a:rPr lang="it-IT" dirty="0"/>
              <a:t>(p = delta · </a:t>
            </a:r>
            <a:r>
              <a:rPr lang="it-IT" dirty="0" err="1"/>
              <a:t>beta_t</a:t>
            </a:r>
            <a:r>
              <a:rPr lang="it-IT" dirty="0"/>
              <a:t>), che indica le posizioni in cui mantenere il rumore o sostituirlo.</a:t>
            </a:r>
          </a:p>
          <a:p>
            <a:pPr>
              <a:buFont typeface="+mj-lt"/>
              <a:buAutoNum type="arabicPeriod"/>
            </a:pPr>
            <a:r>
              <a:rPr lang="it-IT" dirty="0"/>
              <a:t>Si costruisce il nuovo stato x_{t-1} combinando la predizione e il rumore iniziale:</a:t>
            </a:r>
            <a:br>
              <a:rPr lang="it-IT" dirty="0"/>
            </a:br>
            <a:r>
              <a:rPr lang="it-IT" dirty="0"/>
              <a:t>x_{t-1} = x_hat_0 * (1 - mask) + </a:t>
            </a:r>
            <a:r>
              <a:rPr lang="it-IT" dirty="0" err="1"/>
              <a:t>x_T</a:t>
            </a:r>
            <a:r>
              <a:rPr lang="it-IT" dirty="0"/>
              <a:t> * mask.</a:t>
            </a:r>
          </a:p>
          <a:p>
            <a:r>
              <a:rPr lang="it-IT" dirty="0"/>
              <a:t>Questo schema garantisce </a:t>
            </a:r>
            <a:r>
              <a:rPr lang="it-IT" b="1" dirty="0"/>
              <a:t>stabilità</a:t>
            </a:r>
            <a:r>
              <a:rPr lang="it-IT" dirty="0"/>
              <a:t> e </a:t>
            </a:r>
            <a:r>
              <a:rPr lang="it-IT" b="1" dirty="0"/>
              <a:t>transizione graduale</a:t>
            </a:r>
            <a:r>
              <a:rPr lang="it-IT" dirty="0"/>
              <a:t> dal rumore al contenuto musicale coerente. La maschera seleziona in modo controllato quali valori aggiornare, e ciò consente di evitare salti bruschi nella generazione. Dopo l’ultimo step, x_0 viene </a:t>
            </a:r>
            <a:r>
              <a:rPr lang="it-IT" dirty="0" err="1"/>
              <a:t>sogliato</a:t>
            </a:r>
            <a:r>
              <a:rPr lang="it-IT" dirty="0"/>
              <a:t> (tipicamente con </a:t>
            </a:r>
            <a:r>
              <a:rPr lang="it-IT" dirty="0" err="1"/>
              <a:t>threshold</a:t>
            </a:r>
            <a:r>
              <a:rPr lang="it-IT" dirty="0"/>
              <a:t> 0.5) e trasformato in un file MIDI o in un output audio.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F6EC7-0C17-487A-889E-F9A8DC8BB33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86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C53E28-7371-ABDC-C04A-FC49621B0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316258C-A502-7D1E-66E8-0030E89C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FD3804-0496-1EEB-783F-40638587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E4EBF7-20CB-EDC3-4472-AAAC8CEB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7DA2C1-2FCE-9BF7-D5A0-FE01C2E5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2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6C91D6-7A9F-D11B-3098-00039DC3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FA883A0-38E0-7BE3-D03F-55D9EA423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E1012E-B837-47F3-A488-38D2F586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2096B5-64CD-75FD-2C0D-5FC14BE4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E35A90-12CE-1387-E786-525861F7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430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B856F2D-FA4E-F352-048E-172AB182B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216F34-6980-3A05-A726-8FE3A22B1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8DFCFF-2C47-1E76-F6A7-7E15F9D0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F5A4A6-2D6A-016F-9F82-937953A8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93BAE6-9CB1-C175-6699-81E272E9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719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416B40-1341-7A08-540C-AF9376A9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D12952-D666-A776-58FD-F285F7269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8CD149-D42A-EFB1-97B8-270D51F0D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8B43F4-EEB8-3E43-58BA-80FA3792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C80565-789E-4522-A3AC-BBE9C053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932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A388A7-BE5A-77F0-8BB9-77783896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BAE0E4-3F0C-75BF-F28A-4D56645DB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BD6C16-5826-9913-7DCE-3D725127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1F3FFE-740B-4AAD-C320-B8F7262B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533754-5AD5-2CFA-218D-39229570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4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76AD9-1BC5-8C5F-84A7-3F599A9A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901E34-8930-41F7-DCCC-34CD2239F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D4C3CE-7136-5EA5-C93F-1EB220A8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5A200E-2E7B-206F-ADFE-05B54E912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6622E5-4CD2-42E1-52E2-695F9A40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48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45C662-216D-5EC1-AE0C-F437884C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151961-7A3E-FA24-3D41-EEB9D2375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566E56-B591-79EA-7007-C47454D97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DEE090-8C47-EC24-5657-1336C6A7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056EB0-1000-B211-8FE0-E4871915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380487-0614-EA3F-93AF-9BBD0CA2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66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BD30A3-949B-91D9-ABE0-488B5229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B0C994-8101-FAAE-2A19-4BE24D33D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3CC8E5-C216-3832-E4CB-2572C4363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146112E-DB50-C4BF-9F64-7EEE43B47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3E12764-5C5F-6384-D69F-0D872359C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DF84236-552E-1F42-6879-B11A0909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8DF86F8-CBF2-2AF6-E495-C253E559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D0BD48A-6A6F-2645-577B-82C096B2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04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D71CF6-6482-9F83-17A7-378CD163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C8EA9F-F808-9B44-3DE7-57E196D8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EA9D2C-1267-CAD2-7E8B-C37CC74D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8B80083-D254-6C3D-3B63-7649B38F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3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1CB0BC-1D96-4307-60CC-2A5C58EC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EC7E24-325C-39FD-78D9-F377BE18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408F0C-08AF-1111-2031-A1C7D898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99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143CA-9D98-B701-CA98-62899F3D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1F5094-041F-5FB1-D93B-76B372EE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057C04-019A-4EDC-4084-6FE5CBE02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E0CF47-32C4-685F-33BE-CF5C7FD5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D71585-4E70-3F63-E8EB-A3F378CC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39B6C9-0364-43B1-B419-2CC75694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43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9FE34A-8CE1-93F4-929F-6DF5376E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9BDEDF-82B8-9936-4D60-2BB235491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E8B0D1-395E-5BA7-0034-6DF50955E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0B5FC6-5A70-33FF-698F-9361CDC4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B7DE2A-592D-DB37-99C5-65415D95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1BB38A-0289-28D0-E8EE-A1659E2D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90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96B541-F4E4-AB46-1053-448DBDA2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246B06-4F2D-2914-292B-0D1DE8906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9E9711-AE79-6374-73E5-6B2DD6E32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EF6C8-BFEB-40A7-AB7C-4592D3713B1E}" type="datetimeFigureOut">
              <a:rPr lang="it-IT" smtClean="0"/>
              <a:t>16/04/2025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854AF-2700-64D3-9A0F-F639E7ED3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854ED1-AE2A-9BB3-422B-E6CAEE7B6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E91EFF-5FF1-40B4-A977-70D9E5EB97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10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perswithcode.com/paper/generating-symbolic-music-using-diffus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2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wav"/><Relationship Id="rId7" Type="http://schemas.openxmlformats.org/officeDocument/2006/relationships/image" Target="../media/image1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4.wav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ta dall’alto di maracas, un organo, una chitarra e delle bacchette per la batteria su una superficie di legno">
            <a:extLst>
              <a:ext uri="{FF2B5EF4-FFF2-40B4-BE49-F238E27FC236}">
                <a16:creationId xmlns:a16="http://schemas.microsoft.com/office/drawing/2014/main" id="{02B8E988-2EA9-226D-B9A2-C90AF5B60E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6BDB30-BA89-9276-4097-11E118E7D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it-IT" sz="4000" dirty="0">
                <a:solidFill>
                  <a:srgbClr val="FFFFFF"/>
                </a:solidFill>
              </a:rPr>
              <a:t>Generazione di Musica Simbolica con </a:t>
            </a:r>
            <a:r>
              <a:rPr lang="it-IT" sz="4000" dirty="0" err="1">
                <a:solidFill>
                  <a:srgbClr val="FFFFFF"/>
                </a:solidFill>
              </a:rPr>
              <a:t>Diffusion</a:t>
            </a:r>
            <a:r>
              <a:rPr lang="it-IT" sz="4000" dirty="0">
                <a:solidFill>
                  <a:srgbClr val="FFFFFF"/>
                </a:solidFill>
              </a:rPr>
              <a:t>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15E39F-DBAA-D09D-269F-E19D60CD5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0840" y="4293441"/>
            <a:ext cx="5074920" cy="1588514"/>
          </a:xfrm>
        </p:spPr>
        <p:txBody>
          <a:bodyPr anchor="b">
            <a:normAutofit/>
          </a:bodyPr>
          <a:lstStyle/>
          <a:p>
            <a:pPr algn="r"/>
            <a:r>
              <a:rPr lang="it-IT" sz="1800" b="1" dirty="0">
                <a:solidFill>
                  <a:srgbClr val="FFFFFF"/>
                </a:solidFill>
              </a:rPr>
              <a:t>Digital Audio </a:t>
            </a:r>
            <a:r>
              <a:rPr lang="it-IT" sz="1800" b="1" dirty="0" err="1">
                <a:solidFill>
                  <a:srgbClr val="FFFFFF"/>
                </a:solidFill>
              </a:rPr>
              <a:t>Signal</a:t>
            </a:r>
            <a:r>
              <a:rPr lang="it-IT" sz="1800" b="1" dirty="0">
                <a:solidFill>
                  <a:srgbClr val="FFFFFF"/>
                </a:solidFill>
              </a:rPr>
              <a:t> Processing</a:t>
            </a:r>
          </a:p>
          <a:p>
            <a:pPr algn="r"/>
            <a:r>
              <a:rPr lang="it-IT" sz="1800" dirty="0">
                <a:solidFill>
                  <a:srgbClr val="FFFFFF"/>
                </a:solidFill>
              </a:rPr>
              <a:t>Prof. Aurelio Uncini</a:t>
            </a:r>
          </a:p>
          <a:p>
            <a:pPr algn="r"/>
            <a:r>
              <a:rPr lang="it-IT" sz="1800" dirty="0">
                <a:solidFill>
                  <a:srgbClr val="FFFFFF"/>
                </a:solidFill>
              </a:rPr>
              <a:t>Dipartimento di Ingegneria dell’Informazione, Elettronica e Telecomunicazioni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ottotitolo 2">
            <a:extLst>
              <a:ext uri="{FF2B5EF4-FFF2-40B4-BE49-F238E27FC236}">
                <a16:creationId xmlns:a16="http://schemas.microsoft.com/office/drawing/2014/main" id="{9A03A1CD-0629-331C-219C-D6555BF72A8C}"/>
              </a:ext>
            </a:extLst>
          </p:cNvPr>
          <p:cNvSpPr txBox="1">
            <a:spLocks/>
          </p:cNvSpPr>
          <p:nvPr/>
        </p:nvSpPr>
        <p:spPr>
          <a:xfrm>
            <a:off x="396241" y="4293441"/>
            <a:ext cx="5074920" cy="1588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1" dirty="0">
                <a:solidFill>
                  <a:srgbClr val="FFFFFF"/>
                </a:solidFill>
              </a:rPr>
              <a:t>Antonello Giorgio</a:t>
            </a:r>
          </a:p>
          <a:p>
            <a:pPr algn="l"/>
            <a:r>
              <a:rPr lang="it-IT" sz="1800" dirty="0">
                <a:solidFill>
                  <a:srgbClr val="FFFFFF"/>
                </a:solidFill>
              </a:rPr>
              <a:t>Matricola: 1836529</a:t>
            </a:r>
          </a:p>
          <a:p>
            <a:pPr algn="l"/>
            <a:r>
              <a:rPr lang="it-IT" sz="1800" dirty="0">
                <a:solidFill>
                  <a:srgbClr val="FFFFFF"/>
                </a:solidFill>
              </a:rPr>
              <a:t>Corso di Laurea Magistrale in                             </a:t>
            </a:r>
            <a:r>
              <a:rPr lang="it-IT" sz="1800" dirty="0" err="1">
                <a:solidFill>
                  <a:srgbClr val="FFFFFF"/>
                </a:solidFill>
              </a:rPr>
              <a:t>Artificial</a:t>
            </a:r>
            <a:r>
              <a:rPr lang="it-IT" sz="1800" dirty="0">
                <a:solidFill>
                  <a:srgbClr val="FFFFFF"/>
                </a:solidFill>
              </a:rPr>
              <a:t> Intelligence and </a:t>
            </a:r>
            <a:r>
              <a:rPr lang="it-IT" sz="1800" dirty="0" err="1">
                <a:solidFill>
                  <a:srgbClr val="FFFFFF"/>
                </a:solidFill>
              </a:rPr>
              <a:t>Robotics</a:t>
            </a:r>
            <a:endParaRPr lang="it-IT" sz="1800" dirty="0">
              <a:solidFill>
                <a:srgbClr val="FFFFFF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ED35486-33CD-A10D-4105-C1014CB32AB6}"/>
              </a:ext>
            </a:extLst>
          </p:cNvPr>
          <p:cNvSpPr txBox="1"/>
          <p:nvPr/>
        </p:nvSpPr>
        <p:spPr>
          <a:xfrm>
            <a:off x="5334879" y="2176947"/>
            <a:ext cx="6474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 originale: </a:t>
            </a:r>
            <a:endParaRPr lang="it-IT" dirty="0">
              <a:solidFill>
                <a:schemeClr val="bg1"/>
              </a:solidFill>
            </a:endParaRPr>
          </a:p>
          <a:p>
            <a:pPr algn="r"/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Generating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Symbolic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Music </a:t>
            </a:r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Diffusion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Models, </a:t>
            </a:r>
            <a:r>
              <a:rPr lang="it-IT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Atassi</a:t>
            </a: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08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5D0AB-7B45-3AB5-4667-88038F1CC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C8BFA3-516E-BF59-F7D8-17C9EF4EE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344182"/>
            <a:ext cx="8671760" cy="7467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/>
              <a:t>Esperimenti</a:t>
            </a:r>
            <a:r>
              <a:rPr lang="en-US" sz="4000" b="1" dirty="0"/>
              <a:t> e </a:t>
            </a:r>
            <a:r>
              <a:rPr lang="en-US" sz="4000" b="1" dirty="0" err="1"/>
              <a:t>Risultati</a:t>
            </a:r>
            <a:r>
              <a:rPr lang="en-US" sz="4000" b="1" dirty="0"/>
              <a:t> (Training)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41A2FD5-16A7-ACB9-18D1-8212FD154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0E87C19-7CC2-8C77-E39D-3C64A524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00" y="1102314"/>
            <a:ext cx="91442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Allenamento su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subset del dataset MAESTRO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Modello: </a:t>
            </a: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UNet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 </a:t>
            </a:r>
            <a:r>
              <a:rPr kumimoji="0" lang="it-IT" altLang="it-IT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dim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=48, 1 canale, </a:t>
            </a:r>
            <a:r>
              <a:rPr kumimoji="0" lang="it-IT" altLang="it-IT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dim_mults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=(1,2,4,4)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Iperparametri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batch</a:t>
            </a:r>
            <a:r>
              <a:rPr lang="it-IT" altLang="it-IT" sz="2800" dirty="0" err="1"/>
              <a:t>_size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it-IT" altLang="it-IT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learning_rate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epoche,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device (‘</a:t>
            </a:r>
            <a:r>
              <a:rPr kumimoji="0" lang="it-IT" altLang="it-IT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cuda</a:t>
            </a:r>
            <a:r>
              <a:rPr lang="it-IT" altLang="it-IT" sz="2800" dirty="0"/>
              <a:t>’)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Limitazione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max steps per epoca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Obiettivo: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testare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funzionamento completo della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pipeline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0A1F116-519D-7A08-B3E4-97184AA8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036" y="2176287"/>
            <a:ext cx="2896004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5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40717-6240-DF0A-ABCE-182B17212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626B-4A28-99E6-1B63-4CDF41432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344182"/>
            <a:ext cx="8610800" cy="7467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/>
              <a:t>Esperimenti</a:t>
            </a:r>
            <a:r>
              <a:rPr lang="en-US" sz="4000" b="1" dirty="0"/>
              <a:t> e </a:t>
            </a:r>
            <a:r>
              <a:rPr lang="en-US" sz="4000" b="1" dirty="0" err="1"/>
              <a:t>Risultati</a:t>
            </a:r>
            <a:r>
              <a:rPr lang="en-US" sz="4000" b="1" dirty="0"/>
              <a:t> (Sampling)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DABB339F-45A4-D2E7-A2B3-0E9005350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5344B14-7E83-A179-354C-C16A92EF2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00" y="1102313"/>
            <a:ext cx="713252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ratio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controlla la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densità iniziale del rumore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total_steps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regola la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gradualità del </a:t>
            </a: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denoising</a:t>
            </a:r>
            <a:endParaRPr kumimoji="0" lang="it-IT" altLang="it-IT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shape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[0]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definisce la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lunghezza temporale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Influenza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durata, densità e coerenza 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dei sample, cruciali per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controllare la generazione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68C2AE-30DD-5E78-E25B-466E0909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559" y="2048612"/>
            <a:ext cx="4105447" cy="291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5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DBD37-7D12-D2B1-CBAE-D8C58082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B0F9E-5254-500F-A7F2-2A8FFD3B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344182"/>
            <a:ext cx="6736280" cy="7467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/>
              <a:t>Esperimenti</a:t>
            </a:r>
            <a:r>
              <a:rPr lang="en-US" sz="4000" b="1" dirty="0"/>
              <a:t> e </a:t>
            </a:r>
            <a:r>
              <a:rPr lang="en-US" sz="4000" b="1" dirty="0" err="1"/>
              <a:t>Risultati</a:t>
            </a:r>
            <a:endParaRPr lang="en-US" sz="4000" b="1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761CD740-CBFA-5F59-3318-82A329C00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AB2264-E3E9-24E5-5F7B-610D79DB4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303" y="1136139"/>
            <a:ext cx="9241393" cy="4585721"/>
          </a:xfrm>
          <a:prstGeom prst="rect">
            <a:avLst/>
          </a:prstGeom>
        </p:spPr>
      </p:pic>
      <p:pic>
        <p:nvPicPr>
          <p:cNvPr id="5" name="real_sample">
            <a:hlinkClick r:id="" action="ppaction://media"/>
            <a:extLst>
              <a:ext uri="{FF2B5EF4-FFF2-40B4-BE49-F238E27FC236}">
                <a16:creationId xmlns:a16="http://schemas.microsoft.com/office/drawing/2014/main" id="{67190C21-2E2F-4B5A-C2EC-A249D132A6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04820" y="5938520"/>
            <a:ext cx="406400" cy="406400"/>
          </a:xfrm>
          <a:prstGeom prst="rect">
            <a:avLst/>
          </a:prstGeom>
        </p:spPr>
      </p:pic>
      <p:pic>
        <p:nvPicPr>
          <p:cNvPr id="3" name="generated_sample">
            <a:hlinkClick r:id="" action="ppaction://media"/>
            <a:extLst>
              <a:ext uri="{FF2B5EF4-FFF2-40B4-BE49-F238E27FC236}">
                <a16:creationId xmlns:a16="http://schemas.microsoft.com/office/drawing/2014/main" id="{91D7F1B4-7CFD-9815-2343-47796880E4F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1528" y="59385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F065A-9920-6999-C173-0901AF6A3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FC927-977E-227D-C8D0-95578AFD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344182"/>
            <a:ext cx="6736280" cy="7467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/>
              <a:t>Esperimenti</a:t>
            </a:r>
            <a:r>
              <a:rPr lang="en-US" sz="4000" b="1" dirty="0"/>
              <a:t> e </a:t>
            </a:r>
            <a:r>
              <a:rPr lang="en-US" sz="4000" b="1" dirty="0" err="1"/>
              <a:t>Risultati</a:t>
            </a:r>
            <a:endParaRPr lang="en-US" sz="4000" b="1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BA8E0FC-FEF1-80CF-6027-0955F3CD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148D5B-1BA1-FA6A-D7F4-7DB6E7F90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504" y="1090941"/>
            <a:ext cx="4744112" cy="48203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BDEBAC-C7BA-A21D-72BB-A414E5C99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162" y="1109994"/>
            <a:ext cx="4810796" cy="4801270"/>
          </a:xfrm>
          <a:prstGeom prst="rect">
            <a:avLst/>
          </a:prstGeom>
        </p:spPr>
      </p:pic>
      <p:pic>
        <p:nvPicPr>
          <p:cNvPr id="7" name="low_ratio">
            <a:hlinkClick r:id="" action="ppaction://media"/>
            <a:extLst>
              <a:ext uri="{FF2B5EF4-FFF2-40B4-BE49-F238E27FC236}">
                <a16:creationId xmlns:a16="http://schemas.microsoft.com/office/drawing/2014/main" id="{2FE06EDF-B7AD-CAEE-FC89-779EDDC90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37560" y="6107418"/>
            <a:ext cx="406400" cy="406400"/>
          </a:xfrm>
          <a:prstGeom prst="rect">
            <a:avLst/>
          </a:prstGeom>
        </p:spPr>
      </p:pic>
      <p:pic>
        <p:nvPicPr>
          <p:cNvPr id="8" name="less_frames">
            <a:hlinkClick r:id="" action="ppaction://media"/>
            <a:extLst>
              <a:ext uri="{FF2B5EF4-FFF2-40B4-BE49-F238E27FC236}">
                <a16:creationId xmlns:a16="http://schemas.microsoft.com/office/drawing/2014/main" id="{A3BDC3D3-BF19-FAEA-F1B1-B1DE037E3A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15688" y="60982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0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BEBD2E-627D-8C3A-E230-9E715A5B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9E52BA-2F6A-E118-E3C7-E5C818310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690642-E166-4140-4539-E9A9C97B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Conclusioni e Possibili Estensioni Future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B45DAE1-F5BA-FA77-31AE-D04CBB793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FA588D-0436-1289-08E9-7DA49F277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392" y="582067"/>
            <a:ext cx="6699504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Reimplementata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pipeline 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 generazione con diffusione binomiale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limitato 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 risorse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 tecnicamente riuscito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 ancora rumorosi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Prospettive: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condizionamento, sequenze lunghe, multi-strumento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Possibilità di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integrazione</a:t>
            </a:r>
            <a:r>
              <a:rPr kumimoji="0" lang="it-IT" alt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 modelli 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Transformer e </a:t>
            </a: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inpainting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musicale</a:t>
            </a:r>
          </a:p>
        </p:txBody>
      </p:sp>
    </p:spTree>
    <p:extLst>
      <p:ext uri="{BB962C8B-B14F-4D97-AF65-F5344CB8AC3E}">
        <p14:creationId xmlns:p14="http://schemas.microsoft.com/office/powerpoint/2010/main" val="261990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BF6B9B8-17BB-9C5A-AA18-AB626CEA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381001"/>
            <a:ext cx="7361119" cy="7467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/>
              <a:t>Introduzione</a:t>
            </a:r>
            <a:r>
              <a:rPr lang="en-US" sz="4000" b="1" dirty="0"/>
              <a:t> e Overview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467E6-F498-96CE-1711-6F83EF33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61" r="30343" b="-1"/>
          <a:stretch/>
        </p:blipFill>
        <p:spPr>
          <a:xfrm>
            <a:off x="7345680" y="-10886"/>
            <a:ext cx="4846321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FD0EFC-91B4-AC98-6EA2-E88404A36F9E}"/>
              </a:ext>
            </a:extLst>
          </p:cNvPr>
          <p:cNvSpPr txBox="1"/>
          <p:nvPr/>
        </p:nvSpPr>
        <p:spPr>
          <a:xfrm>
            <a:off x="761800" y="1398686"/>
            <a:ext cx="62181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✅ </a:t>
            </a:r>
            <a:r>
              <a:rPr lang="it-IT" b="1" dirty="0"/>
              <a:t>Obiettivo</a:t>
            </a:r>
            <a:r>
              <a:rPr lang="it-IT" dirty="0"/>
              <a:t> del progetto: </a:t>
            </a:r>
            <a:r>
              <a:rPr lang="it-IT" b="1" dirty="0" err="1"/>
              <a:t>reimplementare</a:t>
            </a:r>
            <a:r>
              <a:rPr lang="it-IT" dirty="0"/>
              <a:t> un </a:t>
            </a:r>
            <a:r>
              <a:rPr lang="it-IT" b="1" dirty="0"/>
              <a:t>modello di generazione musicale simbolica </a:t>
            </a:r>
            <a:r>
              <a:rPr lang="it-IT" dirty="0"/>
              <a:t>tramite diffusione binomiale. </a:t>
            </a:r>
          </a:p>
          <a:p>
            <a:endParaRPr lang="it-IT" dirty="0"/>
          </a:p>
          <a:p>
            <a:r>
              <a:rPr lang="it-IT" dirty="0"/>
              <a:t>🎵 </a:t>
            </a:r>
            <a:r>
              <a:rPr lang="it-IT" b="1" dirty="0"/>
              <a:t>Dominio</a:t>
            </a:r>
            <a:r>
              <a:rPr lang="it-IT" dirty="0"/>
              <a:t> di lavoro: </a:t>
            </a:r>
            <a:r>
              <a:rPr lang="it-IT" b="1" dirty="0" err="1"/>
              <a:t>pianoroll</a:t>
            </a:r>
            <a:r>
              <a:rPr lang="it-IT" b="1" dirty="0"/>
              <a:t> binari </a:t>
            </a:r>
            <a:r>
              <a:rPr lang="it-IT" dirty="0"/>
              <a:t>– rappresentazioni temporali delle note MIDI come matrici di 0 e 1. </a:t>
            </a:r>
          </a:p>
          <a:p>
            <a:endParaRPr lang="it-IT" dirty="0"/>
          </a:p>
          <a:p>
            <a:r>
              <a:rPr lang="it-IT" dirty="0"/>
              <a:t>📦 </a:t>
            </a:r>
            <a:r>
              <a:rPr lang="it-IT" b="1" dirty="0"/>
              <a:t>Dataset</a:t>
            </a:r>
            <a:r>
              <a:rPr lang="it-IT" dirty="0"/>
              <a:t> utilizzato: </a:t>
            </a:r>
            <a:r>
              <a:rPr lang="it-IT" b="1" dirty="0"/>
              <a:t>MAESTRO v3.0.0</a:t>
            </a:r>
            <a:r>
              <a:rPr lang="it-IT" dirty="0"/>
              <a:t>, ampio corpus di esecuzioni pianistiche con file MIDI allineati </a:t>
            </a:r>
          </a:p>
          <a:p>
            <a:endParaRPr lang="it-IT" dirty="0"/>
          </a:p>
          <a:p>
            <a:r>
              <a:rPr lang="it-IT" dirty="0"/>
              <a:t>🔁 </a:t>
            </a:r>
            <a:r>
              <a:rPr lang="it-IT" b="1" dirty="0"/>
              <a:t>Metodo</a:t>
            </a:r>
            <a:r>
              <a:rPr lang="it-IT" dirty="0"/>
              <a:t> principale: applicazione di un </a:t>
            </a:r>
            <a:r>
              <a:rPr lang="it-IT" b="1" dirty="0"/>
              <a:t>processo di </a:t>
            </a:r>
            <a:r>
              <a:rPr lang="it-IT" b="1" dirty="0" err="1"/>
              <a:t>noising</a:t>
            </a:r>
            <a:r>
              <a:rPr lang="it-IT" b="1" dirty="0"/>
              <a:t> progressivo e successivo </a:t>
            </a:r>
            <a:r>
              <a:rPr lang="it-IT" b="1" dirty="0" err="1"/>
              <a:t>denoising</a:t>
            </a:r>
            <a:r>
              <a:rPr lang="it-IT" b="1" dirty="0"/>
              <a:t> </a:t>
            </a:r>
            <a:r>
              <a:rPr lang="it-IT" dirty="0"/>
              <a:t>per generare nuovi frammenti musicali. </a:t>
            </a:r>
          </a:p>
          <a:p>
            <a:endParaRPr lang="it-IT" dirty="0"/>
          </a:p>
          <a:p>
            <a:r>
              <a:rPr lang="it-IT" dirty="0"/>
              <a:t>🧠 </a:t>
            </a:r>
            <a:r>
              <a:rPr lang="it-IT" b="1" dirty="0"/>
              <a:t>Architettura</a:t>
            </a:r>
            <a:r>
              <a:rPr lang="it-IT" dirty="0"/>
              <a:t> utilizzata: </a:t>
            </a:r>
            <a:r>
              <a:rPr lang="it-IT" b="1" dirty="0"/>
              <a:t>rete neurale </a:t>
            </a:r>
            <a:r>
              <a:rPr lang="it-IT" b="1" dirty="0" err="1"/>
              <a:t>UNet</a:t>
            </a:r>
            <a:r>
              <a:rPr lang="it-IT" b="1" dirty="0"/>
              <a:t>-like </a:t>
            </a:r>
            <a:r>
              <a:rPr lang="it-IT" dirty="0"/>
              <a:t>per apprendere la ricostruzione del segnale musicale originale partendo da versioni rumorose</a:t>
            </a:r>
          </a:p>
        </p:txBody>
      </p:sp>
    </p:spTree>
    <p:extLst>
      <p:ext uri="{BB962C8B-B14F-4D97-AF65-F5344CB8AC3E}">
        <p14:creationId xmlns:p14="http://schemas.microsoft.com/office/powerpoint/2010/main" val="259167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D75439-3F88-3103-B7C5-8626DCEF2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69672"/>
            <a:ext cx="6736280" cy="6463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Dataset: MAESTRO v3.0.0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B00635-4BB0-063A-35DA-609AA42A63E5}"/>
              </a:ext>
            </a:extLst>
          </p:cNvPr>
          <p:cNvSpPr txBox="1"/>
          <p:nvPr/>
        </p:nvSpPr>
        <p:spPr>
          <a:xfrm>
            <a:off x="761800" y="1404372"/>
            <a:ext cx="1066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MAESTRO</a:t>
            </a:r>
            <a:r>
              <a:rPr lang="it-IT" dirty="0"/>
              <a:t> (MIDI and Audio </a:t>
            </a:r>
            <a:r>
              <a:rPr lang="it-IT" dirty="0" err="1"/>
              <a:t>Edited</a:t>
            </a:r>
            <a:r>
              <a:rPr lang="it-IT" dirty="0"/>
              <a:t> for </a:t>
            </a:r>
            <a:r>
              <a:rPr lang="it-IT" dirty="0" err="1"/>
              <a:t>Synchronous</a:t>
            </a:r>
            <a:r>
              <a:rPr lang="it-IT" dirty="0"/>
              <a:t> </a:t>
            </a:r>
            <a:r>
              <a:rPr lang="it-IT" dirty="0" err="1"/>
              <a:t>TRacks</a:t>
            </a:r>
            <a:r>
              <a:rPr lang="it-IT" dirty="0"/>
              <a:t> and Organization) contiene oltre </a:t>
            </a:r>
            <a:r>
              <a:rPr lang="it-IT" b="1" dirty="0"/>
              <a:t>200 ore di performance pianistiche</a:t>
            </a:r>
            <a:r>
              <a:rPr lang="it-IT" dirty="0"/>
              <a:t> registrate durante l’International Piano-e-</a:t>
            </a:r>
            <a:r>
              <a:rPr lang="it-IT" dirty="0" err="1"/>
              <a:t>Competition</a:t>
            </a:r>
            <a:r>
              <a:rPr lang="it-IT" dirty="0"/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078574-7861-609C-F3BD-0D5CEEBC27CD}"/>
              </a:ext>
            </a:extLst>
          </p:cNvPr>
          <p:cNvSpPr txBox="1"/>
          <p:nvPr/>
        </p:nvSpPr>
        <p:spPr>
          <a:xfrm>
            <a:off x="761800" y="2319040"/>
            <a:ext cx="45874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 </a:t>
            </a:r>
            <a:r>
              <a:rPr lang="it-IT" b="1" dirty="0"/>
              <a:t>dati</a:t>
            </a:r>
            <a:r>
              <a:rPr lang="it-IT" dirty="0"/>
              <a:t> sono </a:t>
            </a:r>
            <a:r>
              <a:rPr lang="it-IT" b="1" dirty="0"/>
              <a:t>segmentati</a:t>
            </a:r>
            <a:r>
              <a:rPr lang="it-IT" dirty="0"/>
              <a:t>, annotati con </a:t>
            </a:r>
            <a:r>
              <a:rPr lang="it-IT" b="1" dirty="0"/>
              <a:t>titolo, autore, anno</a:t>
            </a:r>
            <a:r>
              <a:rPr lang="it-IT" dirty="0"/>
              <a:t>, e suddivisi in </a:t>
            </a:r>
            <a:r>
              <a:rPr lang="it-IT" dirty="0" err="1"/>
              <a:t>train</a:t>
            </a:r>
            <a:r>
              <a:rPr lang="it-IT" dirty="0"/>
              <a:t>, </a:t>
            </a:r>
            <a:r>
              <a:rPr lang="it-IT" dirty="0" err="1"/>
              <a:t>validation</a:t>
            </a:r>
            <a:r>
              <a:rPr lang="it-IT" dirty="0"/>
              <a:t>, test senza sovrapposizioni tra composizioni.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 file </a:t>
            </a:r>
            <a:r>
              <a:rPr lang="it-IT" b="1" dirty="0"/>
              <a:t>MIDI</a:t>
            </a:r>
            <a:r>
              <a:rPr lang="it-IT" dirty="0"/>
              <a:t> vengono </a:t>
            </a:r>
            <a:r>
              <a:rPr lang="it-IT" b="1" dirty="0"/>
              <a:t>convertiti in </a:t>
            </a:r>
            <a:r>
              <a:rPr lang="it-IT" b="1" dirty="0" err="1"/>
              <a:t>pianoroll</a:t>
            </a:r>
            <a:r>
              <a:rPr lang="it-IT" b="1" dirty="0"/>
              <a:t> binari (matrici 0/1) </a:t>
            </a:r>
            <a:r>
              <a:rPr lang="it-IT" dirty="0"/>
              <a:t>ideali per la diffusione binomiale.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Ogni segmento ha: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Risoluzione</a:t>
            </a:r>
            <a:r>
              <a:rPr lang="it-IT" dirty="0"/>
              <a:t>: 24 frame per beat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Range di pitch</a:t>
            </a:r>
            <a:r>
              <a:rPr lang="it-IT" dirty="0"/>
              <a:t>: da 21 a 108 (88 tasti)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Durata</a:t>
            </a:r>
            <a:r>
              <a:rPr lang="it-IT" dirty="0"/>
              <a:t>: 16 battute = 384 frame temporali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C36AD13-3F74-758A-B3FE-996C520AA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446B574-E83D-A2D4-60F1-883F0A31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178" y="2050703"/>
            <a:ext cx="6533922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1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4B1FA6-9026-EC13-0D42-CB1FAE1B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148" y="1396686"/>
            <a:ext cx="3240506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Diffusione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Binomiale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C71673-0F59-164B-DED2-E4C5F2EB9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r>
              <a:rPr lang="it-IT" dirty="0"/>
              <a:t>Processo di </a:t>
            </a:r>
            <a:r>
              <a:rPr lang="it-IT" b="1" dirty="0"/>
              <a:t>corruzione binaria progressiva su x₀</a:t>
            </a:r>
          </a:p>
          <a:p>
            <a:pPr marL="0" indent="0">
              <a:buNone/>
            </a:pPr>
            <a:endParaRPr lang="it-IT" b="1" dirty="0"/>
          </a:p>
          <a:p>
            <a:r>
              <a:rPr lang="it-IT" dirty="0"/>
              <a:t>Ogni step t introduce </a:t>
            </a:r>
            <a:r>
              <a:rPr lang="it-IT" b="1" dirty="0"/>
              <a:t>rumore secondo un coefficiente βₜ</a:t>
            </a:r>
          </a:p>
          <a:p>
            <a:endParaRPr lang="it-IT" b="1" dirty="0"/>
          </a:p>
          <a:p>
            <a:r>
              <a:rPr lang="it-IT" dirty="0"/>
              <a:t>Il risultato </a:t>
            </a:r>
            <a:r>
              <a:rPr lang="it-IT" b="1" dirty="0"/>
              <a:t>xₜ si avvicina sempre più al rumore puro</a:t>
            </a:r>
          </a:p>
          <a:p>
            <a:endParaRPr lang="it-IT" b="1" dirty="0"/>
          </a:p>
          <a:p>
            <a:r>
              <a:rPr lang="it-IT" dirty="0"/>
              <a:t>La </a:t>
            </a:r>
            <a:r>
              <a:rPr lang="it-IT" b="1" dirty="0"/>
              <a:t>probabilità</a:t>
            </a:r>
            <a:r>
              <a:rPr lang="it-IT" dirty="0"/>
              <a:t> di </a:t>
            </a:r>
            <a:r>
              <a:rPr lang="it-IT" b="1" dirty="0"/>
              <a:t>attivazione è interpolata tra x₀ e 0.5</a:t>
            </a:r>
          </a:p>
          <a:p>
            <a:endParaRPr lang="it-IT" b="1" dirty="0"/>
          </a:p>
          <a:p>
            <a:r>
              <a:rPr lang="it-IT" dirty="0"/>
              <a:t>Fondamentale per </a:t>
            </a:r>
            <a:r>
              <a:rPr lang="it-IT" b="1" dirty="0"/>
              <a:t>addestrare la rete a “</a:t>
            </a:r>
            <a:r>
              <a:rPr lang="it-IT" b="1" dirty="0" err="1"/>
              <a:t>denoisare</a:t>
            </a:r>
            <a:r>
              <a:rPr lang="it-IT" b="1" dirty="0"/>
              <a:t>”</a:t>
            </a:r>
            <a:endParaRPr lang="en-US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5B12A0F-B2BD-560D-56E4-F477E870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52" y="5280773"/>
            <a:ext cx="4829849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854086-FAE0-F2FF-A696-7B28EA8C7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Fase di Training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1BAE4E-A07A-DF76-F0FC-4537AE03F6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6510807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Si </a:t>
            </a:r>
            <a:r>
              <a:rPr kumimoji="0" lang="en-US" altLang="it-IT" b="0" i="0" u="none" strike="noStrike" cap="none" normalizeH="0" baseline="0" dirty="0" err="1">
                <a:ln>
                  <a:noFill/>
                </a:ln>
                <a:effectLst/>
              </a:rPr>
              <a:t>parte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 da </a:t>
            </a:r>
            <a:r>
              <a:rPr kumimoji="0" lang="en-US" altLang="it-IT" b="0" i="0" u="none" strike="noStrike" cap="none" normalizeH="0" baseline="0" dirty="0" err="1">
                <a:ln>
                  <a:noFill/>
                </a:ln>
                <a:effectLst/>
              </a:rPr>
              <a:t>segmenti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b="0" i="0" u="none" strike="noStrike" cap="none" normalizeH="0" baseline="0" dirty="0" err="1">
                <a:ln>
                  <a:noFill/>
                </a:ln>
                <a:effectLst/>
              </a:rPr>
              <a:t>reali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pianoroll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binari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x0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​)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Si genera </a:t>
            </a:r>
            <a:r>
              <a:rPr kumimoji="0" lang="en-US" altLang="it-IT" b="0" i="0" u="none" strike="noStrike" cap="none" normalizeH="0" baseline="0" dirty="0" err="1">
                <a:ln>
                  <a:noFill/>
                </a:ln>
                <a:effectLst/>
              </a:rPr>
              <a:t>una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versione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rumorosa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x_t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​ a uno step 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casual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La rete </a:t>
            </a:r>
            <a:r>
              <a:rPr kumimoji="0" lang="en-US" altLang="it-IT" b="0" i="0" u="none" strike="noStrike" cap="none" normalizeH="0" baseline="0" dirty="0" err="1">
                <a:ln>
                  <a:noFill/>
                </a:ln>
                <a:effectLst/>
              </a:rPr>
              <a:t>riceve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b="0" i="0" u="none" strike="noStrike" cap="none" normalizeH="0" baseline="0" dirty="0" err="1">
                <a:ln>
                  <a:noFill/>
                </a:ln>
                <a:effectLst/>
              </a:rPr>
              <a:t>x_t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​ e il </a:t>
            </a:r>
            <a:r>
              <a:rPr kumimoji="0" lang="en-US" altLang="it-IT" b="0" i="0" u="none" strike="noStrike" cap="none" normalizeH="0" baseline="0" dirty="0" err="1">
                <a:ln>
                  <a:noFill/>
                </a:ln>
                <a:effectLst/>
              </a:rPr>
              <a:t>valore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 di t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Il 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modello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predice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en-US" altLang="it-IT" b="1" dirty="0"/>
              <a:t>x0_pred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​, la </a:t>
            </a:r>
            <a:r>
              <a:rPr kumimoji="0" lang="en-US" altLang="it-IT" b="0" i="0" u="none" strike="noStrike" cap="none" normalizeH="0" baseline="0" dirty="0" err="1">
                <a:ln>
                  <a:noFill/>
                </a:ln>
                <a:effectLst/>
              </a:rPr>
              <a:t>versione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 “</a:t>
            </a:r>
            <a:r>
              <a:rPr kumimoji="0" lang="en-US" altLang="it-IT" b="0" i="0" u="none" strike="noStrike" cap="none" normalizeH="0" baseline="0" dirty="0" err="1">
                <a:ln>
                  <a:noFill/>
                </a:ln>
                <a:effectLst/>
              </a:rPr>
              <a:t>pulita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”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b="0" i="0" u="none" strike="noStrike" cap="none" normalizeH="0" baseline="0" dirty="0">
                <a:ln>
                  <a:noFill/>
                </a:ln>
                <a:effectLst/>
              </a:rPr>
              <a:t>Si 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minimizza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la 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differenza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b="1" i="0" u="none" strike="noStrike" cap="none" normalizeH="0" baseline="0" dirty="0" err="1">
                <a:ln>
                  <a:noFill/>
                </a:ln>
                <a:effectLst/>
              </a:rPr>
              <a:t>tra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en-US" altLang="it-IT" b="1" dirty="0"/>
              <a:t>x0_pred</a:t>
            </a:r>
            <a:r>
              <a:rPr kumimoji="0" lang="en-US" altLang="it-IT" b="1" i="0" u="none" strike="noStrike" cap="none" normalizeH="0" baseline="0" dirty="0">
                <a:ln>
                  <a:noFill/>
                </a:ln>
                <a:effectLst/>
              </a:rPr>
              <a:t> e x0​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2EF721D-A042-80D7-4911-7D9CF8C6B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631" y="1690688"/>
            <a:ext cx="3781051" cy="3372603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8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9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315284-2752-7AFE-8014-14E6F4B69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467" y="1493961"/>
            <a:ext cx="5800929" cy="4830639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dirty="0" err="1"/>
              <a:t>Architettura</a:t>
            </a:r>
            <a:r>
              <a:rPr lang="en-US" dirty="0"/>
              <a:t> </a:t>
            </a:r>
            <a:r>
              <a:rPr lang="en-US" b="1" dirty="0"/>
              <a:t>encoder–decoder</a:t>
            </a:r>
            <a:r>
              <a:rPr lang="en-US" dirty="0"/>
              <a:t> con </a:t>
            </a:r>
            <a:r>
              <a:rPr lang="en-US" b="1" dirty="0"/>
              <a:t>skip connections</a:t>
            </a:r>
          </a:p>
          <a:p>
            <a:endParaRPr lang="en-US" b="1" dirty="0"/>
          </a:p>
          <a:p>
            <a:r>
              <a:rPr lang="en-US" b="1" dirty="0" err="1"/>
              <a:t>Downsampling</a:t>
            </a:r>
            <a:r>
              <a:rPr lang="en-US" dirty="0"/>
              <a:t> solo </a:t>
            </a:r>
            <a:r>
              <a:rPr lang="en-US" b="1" dirty="0" err="1"/>
              <a:t>lungo</a:t>
            </a:r>
            <a:r>
              <a:rPr lang="en-US" b="1" dirty="0"/>
              <a:t> il tempo </a:t>
            </a:r>
            <a:r>
              <a:rPr lang="en-US" dirty="0"/>
              <a:t>(pitch </a:t>
            </a:r>
            <a:r>
              <a:rPr lang="en-US" dirty="0" err="1"/>
              <a:t>invariato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Embedding </a:t>
            </a:r>
            <a:r>
              <a:rPr lang="en-US" b="1" dirty="0" err="1"/>
              <a:t>dello</a:t>
            </a:r>
            <a:r>
              <a:rPr lang="en-US" b="1" dirty="0"/>
              <a:t> step 𝑡 </a:t>
            </a:r>
            <a:r>
              <a:rPr lang="en-US" b="1" dirty="0" err="1"/>
              <a:t>tramite</a:t>
            </a:r>
            <a:r>
              <a:rPr lang="en-US" b="1" dirty="0"/>
              <a:t> MLP</a:t>
            </a:r>
          </a:p>
          <a:p>
            <a:endParaRPr lang="en-US" b="1" dirty="0"/>
          </a:p>
          <a:p>
            <a:r>
              <a:rPr lang="en-US" b="1" dirty="0"/>
              <a:t>Output: </a:t>
            </a:r>
            <a:r>
              <a:rPr lang="en-US" b="1" dirty="0" err="1"/>
              <a:t>mappa</a:t>
            </a:r>
            <a:r>
              <a:rPr lang="en-US" b="1" dirty="0"/>
              <a:t> di </a:t>
            </a:r>
            <a:r>
              <a:rPr lang="en-US" b="1" dirty="0" err="1"/>
              <a:t>probabilità</a:t>
            </a:r>
            <a:r>
              <a:rPr lang="en-US" b="1" dirty="0"/>
              <a:t> </a:t>
            </a:r>
            <a:r>
              <a:rPr lang="en-US" dirty="0"/>
              <a:t>per </a:t>
            </a:r>
            <a:r>
              <a:rPr lang="en-US" dirty="0" err="1"/>
              <a:t>ricostruire</a:t>
            </a:r>
            <a:r>
              <a:rPr lang="en-US" dirty="0"/>
              <a:t> il </a:t>
            </a:r>
            <a:r>
              <a:rPr lang="en-US" dirty="0" err="1"/>
              <a:t>pianoroll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Ideale</a:t>
            </a:r>
            <a:r>
              <a:rPr lang="en-US" dirty="0"/>
              <a:t> per </a:t>
            </a:r>
            <a:r>
              <a:rPr lang="en-US" dirty="0" err="1"/>
              <a:t>mantenere</a:t>
            </a:r>
            <a:r>
              <a:rPr lang="en-US" dirty="0"/>
              <a:t> </a:t>
            </a:r>
            <a:r>
              <a:rPr lang="en-US" b="1" dirty="0" err="1"/>
              <a:t>coerenza</a:t>
            </a:r>
            <a:r>
              <a:rPr lang="en-US" b="1" dirty="0"/>
              <a:t> </a:t>
            </a:r>
            <a:r>
              <a:rPr lang="en-US" b="1" dirty="0" err="1"/>
              <a:t>tra</a:t>
            </a:r>
            <a:r>
              <a:rPr lang="en-US" b="1" dirty="0"/>
              <a:t> tempo e </a:t>
            </a:r>
            <a:r>
              <a:rPr lang="en-US" b="1" dirty="0" err="1"/>
              <a:t>armonia</a:t>
            </a:r>
            <a:endParaRPr lang="en-US" b="1" dirty="0"/>
          </a:p>
        </p:txBody>
      </p:sp>
      <p:sp>
        <p:nvSpPr>
          <p:cNvPr id="26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8A3285D-B58E-1DD5-DF99-A9BDF9BF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749" y="1364614"/>
            <a:ext cx="3938053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Modello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UNet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555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F14407-AAA2-674F-99F4-25E57C42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F1DD2B-744D-DD73-08DE-4F192D28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err="1"/>
              <a:t>Architettura</a:t>
            </a:r>
            <a:r>
              <a:rPr lang="en-US" b="1" dirty="0"/>
              <a:t> del </a:t>
            </a:r>
            <a:r>
              <a:rPr lang="en-US" b="1" dirty="0" err="1"/>
              <a:t>Modello</a:t>
            </a:r>
            <a:r>
              <a:rPr lang="en-US" b="1" dirty="0"/>
              <a:t> </a:t>
            </a:r>
            <a:r>
              <a:rPr lang="en-US" b="1" dirty="0" err="1"/>
              <a:t>UNet</a:t>
            </a:r>
            <a:endParaRPr lang="en-US" dirty="0"/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617EA0D1-7440-C2CC-F578-CBA1005C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556"/>
          <a:stretch/>
        </p:blipFill>
        <p:spPr>
          <a:xfrm>
            <a:off x="812685" y="2619784"/>
            <a:ext cx="2718029" cy="3600041"/>
          </a:xfrm>
          <a:prstGeom prst="rect">
            <a:avLst/>
          </a:prstGeom>
        </p:spPr>
      </p:pic>
      <p:pic>
        <p:nvPicPr>
          <p:cNvPr id="11" name="Immagine 10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747A7FB9-ADCB-4DC3-31AA-12ABF59020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889"/>
          <a:stretch/>
        </p:blipFill>
        <p:spPr>
          <a:xfrm>
            <a:off x="4676381" y="2619784"/>
            <a:ext cx="2834639" cy="3600041"/>
          </a:xfrm>
          <a:prstGeom prst="rect">
            <a:avLst/>
          </a:prstGeom>
        </p:spPr>
      </p:pic>
      <p:pic>
        <p:nvPicPr>
          <p:cNvPr id="9" name="Immagine 8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4D6DA5A0-915D-042F-48D5-D683DE5BE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285" y="2619784"/>
            <a:ext cx="2718030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F5021-C4A6-A113-FF63-56659509B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47C6F10-D755-97A7-18A9-2CDF082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Architettura del Modello UNet</a:t>
            </a:r>
            <a:endParaRPr lang="en-US" sz="5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1542853-3DCA-E93F-BEE4-6FAFD4B7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48502"/>
            <a:ext cx="7214616" cy="37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510562-5A7F-7334-821C-F91BA569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Sampling: Generazione del Pianoroll</a:t>
            </a: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F7B740-2F8C-96B6-821F-CCE8E96CA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71744" y="242316"/>
            <a:ext cx="6211824" cy="63733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Si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parte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da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rumore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binario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puro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x_T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probabilità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0.5)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La rete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predice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una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stima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del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pianoroll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originale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it-IT" sz="2000" dirty="0"/>
              <a:t>	</a:t>
            </a:r>
            <a:r>
              <a:rPr kumimoji="0" lang="en-US" altLang="it-IT" sz="2000" b="0" u="none" strike="noStrike" cap="none" normalizeH="0" baseline="0" dirty="0">
                <a:ln>
                  <a:noFill/>
                </a:ln>
                <a:effectLst/>
              </a:rPr>
              <a:t>x_hat_0 = </a:t>
            </a:r>
            <a:r>
              <a:rPr kumimoji="0" lang="en-US" altLang="it-IT" sz="2000" b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it-IT" sz="2000" b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it-IT" sz="2000" b="0" u="none" strike="noStrike" cap="none" normalizeH="0" baseline="0" dirty="0" err="1">
                <a:ln>
                  <a:noFill/>
                </a:ln>
                <a:effectLst/>
              </a:rPr>
              <a:t>x_t</a:t>
            </a:r>
            <a:r>
              <a:rPr kumimoji="0" lang="en-US" altLang="it-IT" sz="2000" b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Si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calcola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la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differenza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binaria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it-IT" sz="2000" dirty="0"/>
              <a:t>	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delta =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x_T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XOR x_hat_0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Si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campiona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una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maschera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it-IT" sz="2000" dirty="0"/>
              <a:t>	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mask ∼ Binomial(p = delta ·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beta_t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Si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aggiorna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lo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stato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	x_{t-1} = x_hat_0 * (1 - mask) +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x_T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* mask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Il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processo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si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ripete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da t = T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fino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a t = 0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it-IT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L’output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finale x_0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effectLst/>
              </a:rPr>
              <a:t> è un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pianoroll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1" i="0" u="none" strike="noStrike" cap="none" normalizeH="0" baseline="0" dirty="0" err="1">
                <a:ln>
                  <a:noFill/>
                </a:ln>
                <a:effectLst/>
              </a:rPr>
              <a:t>binario</a:t>
            </a:r>
            <a:r>
              <a:rPr kumimoji="0" lang="en-US" altLang="it-IT" sz="20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effectLst/>
              </a:rPr>
              <a:t>coerente</a:t>
            </a:r>
            <a:endParaRPr kumimoji="0" lang="en-US" altLang="it-IT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9F51A4-DBDF-EA31-4749-4D02124B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" y="2809038"/>
            <a:ext cx="4818888" cy="19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22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A5ADC42-4256-40E5-8AA0-8D92294E5C6C}">
  <we:reference id="wa104381909" version="3.14.3.0" store="it-IT" storeType="OMEX"/>
  <we:alternateReferences>
    <we:reference id="WA104381909" version="3.14.3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3549</Words>
  <Application>Microsoft Office PowerPoint</Application>
  <PresentationFormat>Widescreen</PresentationFormat>
  <Paragraphs>234</Paragraphs>
  <Slides>14</Slides>
  <Notes>14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Tema di Office</vt:lpstr>
      <vt:lpstr>Generazione di Musica Simbolica con Diffusion Models</vt:lpstr>
      <vt:lpstr>Introduzione e Overview</vt:lpstr>
      <vt:lpstr>Dataset: MAESTRO v3.0.0</vt:lpstr>
      <vt:lpstr>Diffusione Binomiale</vt:lpstr>
      <vt:lpstr>Fase di Training</vt:lpstr>
      <vt:lpstr>Architettura del Modello UNet</vt:lpstr>
      <vt:lpstr>Architettura del Modello UNet</vt:lpstr>
      <vt:lpstr>Architettura del Modello UNet</vt:lpstr>
      <vt:lpstr>Sampling: Generazione del Pianoroll</vt:lpstr>
      <vt:lpstr>Esperimenti e Risultati (Training)</vt:lpstr>
      <vt:lpstr>Esperimenti e Risultati (Sampling)</vt:lpstr>
      <vt:lpstr>Esperimenti e Risultati</vt:lpstr>
      <vt:lpstr>Esperimenti e Risultati</vt:lpstr>
      <vt:lpstr>Conclusioni e Possibili Estensioni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Antonello Giorgio</dc:creator>
  <cp:lastModifiedBy>Antonello Giorgio</cp:lastModifiedBy>
  <cp:revision>11</cp:revision>
  <dcterms:created xsi:type="dcterms:W3CDTF">2025-04-09T17:18:50Z</dcterms:created>
  <dcterms:modified xsi:type="dcterms:W3CDTF">2025-04-16T08:17:01Z</dcterms:modified>
</cp:coreProperties>
</file>